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7" autoAdjust="0"/>
  </p:normalViewPr>
  <p:slideViewPr>
    <p:cSldViewPr snapToGrid="0" snapToObjects="1">
      <p:cViewPr varScale="1">
        <p:scale>
          <a:sx n="94" d="100"/>
          <a:sy n="94" d="100"/>
        </p:scale>
        <p:origin x="201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434BCE-1ED6-4D71-9948-3BC298A355E5}"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6605D6F7-113F-4EE5-9D74-79A8E7707544}">
      <dgm:prSet/>
      <dgm:spPr/>
      <dgm:t>
        <a:bodyPr/>
        <a:lstStyle/>
        <a:p>
          <a:r>
            <a:rPr lang="en-US"/>
            <a:t>Project Background </a:t>
          </a:r>
        </a:p>
      </dgm:t>
    </dgm:pt>
    <dgm:pt modelId="{E9860BDE-141F-42CC-9D43-7041379C961D}" type="parTrans" cxnId="{43A7DDF9-6C24-4460-9FD9-390563A3376C}">
      <dgm:prSet/>
      <dgm:spPr/>
      <dgm:t>
        <a:bodyPr/>
        <a:lstStyle/>
        <a:p>
          <a:endParaRPr lang="en-US"/>
        </a:p>
      </dgm:t>
    </dgm:pt>
    <dgm:pt modelId="{45630478-7699-4C53-AB20-D74168C028AF}" type="sibTrans" cxnId="{43A7DDF9-6C24-4460-9FD9-390563A3376C}">
      <dgm:prSet/>
      <dgm:spPr/>
      <dgm:t>
        <a:bodyPr/>
        <a:lstStyle/>
        <a:p>
          <a:endParaRPr lang="en-US"/>
        </a:p>
      </dgm:t>
    </dgm:pt>
    <dgm:pt modelId="{CD46E019-95E5-4A82-893A-7BB42F911B04}">
      <dgm:prSet/>
      <dgm:spPr/>
      <dgm:t>
        <a:bodyPr/>
        <a:lstStyle/>
        <a:p>
          <a:r>
            <a:rPr lang="en-US"/>
            <a:t>Planning Efforts </a:t>
          </a:r>
        </a:p>
      </dgm:t>
    </dgm:pt>
    <dgm:pt modelId="{6C39A3EB-1EE0-4487-B9FC-29D3084CB9DE}" type="parTrans" cxnId="{C01B6F85-25C6-436E-B5A8-7A24486A7E60}">
      <dgm:prSet/>
      <dgm:spPr/>
      <dgm:t>
        <a:bodyPr/>
        <a:lstStyle/>
        <a:p>
          <a:endParaRPr lang="en-US"/>
        </a:p>
      </dgm:t>
    </dgm:pt>
    <dgm:pt modelId="{6DBE0EAC-0E98-49EE-912E-6A6D1DA1BBF7}" type="sibTrans" cxnId="{C01B6F85-25C6-436E-B5A8-7A24486A7E60}">
      <dgm:prSet/>
      <dgm:spPr/>
      <dgm:t>
        <a:bodyPr/>
        <a:lstStyle/>
        <a:p>
          <a:endParaRPr lang="en-US"/>
        </a:p>
      </dgm:t>
    </dgm:pt>
    <dgm:pt modelId="{0FBCDB14-B4A2-4E56-A9D8-31952ED9297B}">
      <dgm:prSet/>
      <dgm:spPr/>
      <dgm:t>
        <a:bodyPr/>
        <a:lstStyle/>
        <a:p>
          <a:r>
            <a:rPr lang="en-US"/>
            <a:t>Implemented Improvements </a:t>
          </a:r>
        </a:p>
      </dgm:t>
    </dgm:pt>
    <dgm:pt modelId="{3E320A53-BC2F-4AAF-BF7D-CFC6D481D50C}" type="parTrans" cxnId="{E2B8BD5D-A1A9-4117-8930-C183A1FA3157}">
      <dgm:prSet/>
      <dgm:spPr/>
      <dgm:t>
        <a:bodyPr/>
        <a:lstStyle/>
        <a:p>
          <a:endParaRPr lang="en-US"/>
        </a:p>
      </dgm:t>
    </dgm:pt>
    <dgm:pt modelId="{22E2AEBB-70CA-4A93-A488-38841703CA4B}" type="sibTrans" cxnId="{E2B8BD5D-A1A9-4117-8930-C183A1FA3157}">
      <dgm:prSet/>
      <dgm:spPr/>
      <dgm:t>
        <a:bodyPr/>
        <a:lstStyle/>
        <a:p>
          <a:endParaRPr lang="en-US"/>
        </a:p>
      </dgm:t>
    </dgm:pt>
    <dgm:pt modelId="{8DF81115-D4CF-481A-9F3D-6D0C79136518}">
      <dgm:prSet/>
      <dgm:spPr/>
      <dgm:t>
        <a:bodyPr/>
        <a:lstStyle/>
        <a:p>
          <a:r>
            <a:rPr lang="en-US"/>
            <a:t>Phase I Engineering </a:t>
          </a:r>
        </a:p>
      </dgm:t>
    </dgm:pt>
    <dgm:pt modelId="{0A298CD7-26C2-41E6-9002-40C531D35DD7}" type="parTrans" cxnId="{57E1AB86-435F-4DE9-BC5D-72EC1320C79B}">
      <dgm:prSet/>
      <dgm:spPr/>
      <dgm:t>
        <a:bodyPr/>
        <a:lstStyle/>
        <a:p>
          <a:endParaRPr lang="en-US"/>
        </a:p>
      </dgm:t>
    </dgm:pt>
    <dgm:pt modelId="{98ACB83B-C5C4-4AA0-A068-F925C2FB4D57}" type="sibTrans" cxnId="{57E1AB86-435F-4DE9-BC5D-72EC1320C79B}">
      <dgm:prSet/>
      <dgm:spPr/>
      <dgm:t>
        <a:bodyPr/>
        <a:lstStyle/>
        <a:p>
          <a:endParaRPr lang="en-US"/>
        </a:p>
      </dgm:t>
    </dgm:pt>
    <dgm:pt modelId="{8907F5B0-A01E-43E7-8F77-04F81F02F1ED}">
      <dgm:prSet/>
      <dgm:spPr/>
      <dgm:t>
        <a:bodyPr/>
        <a:lstStyle/>
        <a:p>
          <a:r>
            <a:rPr lang="en-US"/>
            <a:t>Steps Forward and Direction </a:t>
          </a:r>
        </a:p>
      </dgm:t>
    </dgm:pt>
    <dgm:pt modelId="{04DEDF2E-E6D7-4F48-A71F-50BA5043651D}" type="parTrans" cxnId="{15B15EB7-47D1-45FC-9262-ABFB429CD763}">
      <dgm:prSet/>
      <dgm:spPr/>
      <dgm:t>
        <a:bodyPr/>
        <a:lstStyle/>
        <a:p>
          <a:endParaRPr lang="en-US"/>
        </a:p>
      </dgm:t>
    </dgm:pt>
    <dgm:pt modelId="{24F9DEF4-1562-4CD0-878F-B74254139192}" type="sibTrans" cxnId="{15B15EB7-47D1-45FC-9262-ABFB429CD763}">
      <dgm:prSet/>
      <dgm:spPr/>
      <dgm:t>
        <a:bodyPr/>
        <a:lstStyle/>
        <a:p>
          <a:endParaRPr lang="en-US"/>
        </a:p>
      </dgm:t>
    </dgm:pt>
    <dgm:pt modelId="{36B6B704-CD4C-4783-A5FC-037B9D4964AB}" type="pres">
      <dgm:prSet presAssocID="{33434BCE-1ED6-4D71-9948-3BC298A355E5}" presName="outerComposite" presStyleCnt="0">
        <dgm:presLayoutVars>
          <dgm:chMax val="5"/>
          <dgm:dir/>
          <dgm:resizeHandles val="exact"/>
        </dgm:presLayoutVars>
      </dgm:prSet>
      <dgm:spPr/>
    </dgm:pt>
    <dgm:pt modelId="{4C2F6928-F4D1-46D2-8BB0-92D2A53CC481}" type="pres">
      <dgm:prSet presAssocID="{33434BCE-1ED6-4D71-9948-3BC298A355E5}" presName="dummyMaxCanvas" presStyleCnt="0">
        <dgm:presLayoutVars/>
      </dgm:prSet>
      <dgm:spPr/>
    </dgm:pt>
    <dgm:pt modelId="{76B9ACBC-8979-4FB1-8AB8-BB12A9A27209}" type="pres">
      <dgm:prSet presAssocID="{33434BCE-1ED6-4D71-9948-3BC298A355E5}" presName="FiveNodes_1" presStyleLbl="node1" presStyleIdx="0" presStyleCnt="5">
        <dgm:presLayoutVars>
          <dgm:bulletEnabled val="1"/>
        </dgm:presLayoutVars>
      </dgm:prSet>
      <dgm:spPr/>
    </dgm:pt>
    <dgm:pt modelId="{ABFEFD7C-9832-4A37-BE3B-95945AE45884}" type="pres">
      <dgm:prSet presAssocID="{33434BCE-1ED6-4D71-9948-3BC298A355E5}" presName="FiveNodes_2" presStyleLbl="node1" presStyleIdx="1" presStyleCnt="5">
        <dgm:presLayoutVars>
          <dgm:bulletEnabled val="1"/>
        </dgm:presLayoutVars>
      </dgm:prSet>
      <dgm:spPr/>
    </dgm:pt>
    <dgm:pt modelId="{9CF531AB-AADC-4EA9-B3E6-121CED201F23}" type="pres">
      <dgm:prSet presAssocID="{33434BCE-1ED6-4D71-9948-3BC298A355E5}" presName="FiveNodes_3" presStyleLbl="node1" presStyleIdx="2" presStyleCnt="5">
        <dgm:presLayoutVars>
          <dgm:bulletEnabled val="1"/>
        </dgm:presLayoutVars>
      </dgm:prSet>
      <dgm:spPr/>
    </dgm:pt>
    <dgm:pt modelId="{9FC78BB4-2C83-4790-8DB6-142A4B93321C}" type="pres">
      <dgm:prSet presAssocID="{33434BCE-1ED6-4D71-9948-3BC298A355E5}" presName="FiveNodes_4" presStyleLbl="node1" presStyleIdx="3" presStyleCnt="5">
        <dgm:presLayoutVars>
          <dgm:bulletEnabled val="1"/>
        </dgm:presLayoutVars>
      </dgm:prSet>
      <dgm:spPr/>
    </dgm:pt>
    <dgm:pt modelId="{7E9204BF-6443-4183-861B-050AA42BDE16}" type="pres">
      <dgm:prSet presAssocID="{33434BCE-1ED6-4D71-9948-3BC298A355E5}" presName="FiveNodes_5" presStyleLbl="node1" presStyleIdx="4" presStyleCnt="5">
        <dgm:presLayoutVars>
          <dgm:bulletEnabled val="1"/>
        </dgm:presLayoutVars>
      </dgm:prSet>
      <dgm:spPr/>
    </dgm:pt>
    <dgm:pt modelId="{E95650A5-883F-4798-B3F5-43C3AB9F7883}" type="pres">
      <dgm:prSet presAssocID="{33434BCE-1ED6-4D71-9948-3BC298A355E5}" presName="FiveConn_1-2" presStyleLbl="fgAccFollowNode1" presStyleIdx="0" presStyleCnt="4">
        <dgm:presLayoutVars>
          <dgm:bulletEnabled val="1"/>
        </dgm:presLayoutVars>
      </dgm:prSet>
      <dgm:spPr/>
    </dgm:pt>
    <dgm:pt modelId="{04430D61-FEF3-4D7D-AB48-FC90D8BF3DC0}" type="pres">
      <dgm:prSet presAssocID="{33434BCE-1ED6-4D71-9948-3BC298A355E5}" presName="FiveConn_2-3" presStyleLbl="fgAccFollowNode1" presStyleIdx="1" presStyleCnt="4">
        <dgm:presLayoutVars>
          <dgm:bulletEnabled val="1"/>
        </dgm:presLayoutVars>
      </dgm:prSet>
      <dgm:spPr/>
    </dgm:pt>
    <dgm:pt modelId="{4E07C3DD-015E-4F39-B2D2-64935276449E}" type="pres">
      <dgm:prSet presAssocID="{33434BCE-1ED6-4D71-9948-3BC298A355E5}" presName="FiveConn_3-4" presStyleLbl="fgAccFollowNode1" presStyleIdx="2" presStyleCnt="4">
        <dgm:presLayoutVars>
          <dgm:bulletEnabled val="1"/>
        </dgm:presLayoutVars>
      </dgm:prSet>
      <dgm:spPr/>
    </dgm:pt>
    <dgm:pt modelId="{DE3592B5-A486-4DF5-BA68-BE777A957617}" type="pres">
      <dgm:prSet presAssocID="{33434BCE-1ED6-4D71-9948-3BC298A355E5}" presName="FiveConn_4-5" presStyleLbl="fgAccFollowNode1" presStyleIdx="3" presStyleCnt="4">
        <dgm:presLayoutVars>
          <dgm:bulletEnabled val="1"/>
        </dgm:presLayoutVars>
      </dgm:prSet>
      <dgm:spPr/>
    </dgm:pt>
    <dgm:pt modelId="{96BD7D8D-EDF7-4D50-83E0-4CFA881D49C2}" type="pres">
      <dgm:prSet presAssocID="{33434BCE-1ED6-4D71-9948-3BC298A355E5}" presName="FiveNodes_1_text" presStyleLbl="node1" presStyleIdx="4" presStyleCnt="5">
        <dgm:presLayoutVars>
          <dgm:bulletEnabled val="1"/>
        </dgm:presLayoutVars>
      </dgm:prSet>
      <dgm:spPr/>
    </dgm:pt>
    <dgm:pt modelId="{C4093A9F-4DC8-4DDD-B4C0-8032DA867A9A}" type="pres">
      <dgm:prSet presAssocID="{33434BCE-1ED6-4D71-9948-3BC298A355E5}" presName="FiveNodes_2_text" presStyleLbl="node1" presStyleIdx="4" presStyleCnt="5">
        <dgm:presLayoutVars>
          <dgm:bulletEnabled val="1"/>
        </dgm:presLayoutVars>
      </dgm:prSet>
      <dgm:spPr/>
    </dgm:pt>
    <dgm:pt modelId="{D924333B-A4DF-4F85-8802-A8CCFF162A37}" type="pres">
      <dgm:prSet presAssocID="{33434BCE-1ED6-4D71-9948-3BC298A355E5}" presName="FiveNodes_3_text" presStyleLbl="node1" presStyleIdx="4" presStyleCnt="5">
        <dgm:presLayoutVars>
          <dgm:bulletEnabled val="1"/>
        </dgm:presLayoutVars>
      </dgm:prSet>
      <dgm:spPr/>
    </dgm:pt>
    <dgm:pt modelId="{E16E67FE-F654-4129-9D99-D62C4053A15F}" type="pres">
      <dgm:prSet presAssocID="{33434BCE-1ED6-4D71-9948-3BC298A355E5}" presName="FiveNodes_4_text" presStyleLbl="node1" presStyleIdx="4" presStyleCnt="5">
        <dgm:presLayoutVars>
          <dgm:bulletEnabled val="1"/>
        </dgm:presLayoutVars>
      </dgm:prSet>
      <dgm:spPr/>
    </dgm:pt>
    <dgm:pt modelId="{2BF70471-62AB-4F65-BD78-BE3884E8F942}" type="pres">
      <dgm:prSet presAssocID="{33434BCE-1ED6-4D71-9948-3BC298A355E5}" presName="FiveNodes_5_text" presStyleLbl="node1" presStyleIdx="4" presStyleCnt="5">
        <dgm:presLayoutVars>
          <dgm:bulletEnabled val="1"/>
        </dgm:presLayoutVars>
      </dgm:prSet>
      <dgm:spPr/>
    </dgm:pt>
  </dgm:ptLst>
  <dgm:cxnLst>
    <dgm:cxn modelId="{D71AA903-EE4D-4BA9-B61D-E25C7377293B}" type="presOf" srcId="{6DBE0EAC-0E98-49EE-912E-6A6D1DA1BBF7}" destId="{04430D61-FEF3-4D7D-AB48-FC90D8BF3DC0}" srcOrd="0" destOrd="0" presId="urn:microsoft.com/office/officeart/2005/8/layout/vProcess5"/>
    <dgm:cxn modelId="{6950000B-AD16-47C3-8CD6-121C586EFBA6}" type="presOf" srcId="{8907F5B0-A01E-43E7-8F77-04F81F02F1ED}" destId="{2BF70471-62AB-4F65-BD78-BE3884E8F942}" srcOrd="1" destOrd="0" presId="urn:microsoft.com/office/officeart/2005/8/layout/vProcess5"/>
    <dgm:cxn modelId="{3FC73217-0719-4243-B511-BFCA200DBFA8}" type="presOf" srcId="{0FBCDB14-B4A2-4E56-A9D8-31952ED9297B}" destId="{D924333B-A4DF-4F85-8802-A8CCFF162A37}" srcOrd="1" destOrd="0" presId="urn:microsoft.com/office/officeart/2005/8/layout/vProcess5"/>
    <dgm:cxn modelId="{B476B031-F264-4EAE-B85A-00413D5BDE1B}" type="presOf" srcId="{8907F5B0-A01E-43E7-8F77-04F81F02F1ED}" destId="{7E9204BF-6443-4183-861B-050AA42BDE16}" srcOrd="0" destOrd="0" presId="urn:microsoft.com/office/officeart/2005/8/layout/vProcess5"/>
    <dgm:cxn modelId="{E2B8BD5D-A1A9-4117-8930-C183A1FA3157}" srcId="{33434BCE-1ED6-4D71-9948-3BC298A355E5}" destId="{0FBCDB14-B4A2-4E56-A9D8-31952ED9297B}" srcOrd="2" destOrd="0" parTransId="{3E320A53-BC2F-4AAF-BF7D-CFC6D481D50C}" sibTransId="{22E2AEBB-70CA-4A93-A488-38841703CA4B}"/>
    <dgm:cxn modelId="{E7FA6242-58FE-4616-A2DE-197453414DCC}" type="presOf" srcId="{8DF81115-D4CF-481A-9F3D-6D0C79136518}" destId="{E16E67FE-F654-4129-9D99-D62C4053A15F}" srcOrd="1" destOrd="0" presId="urn:microsoft.com/office/officeart/2005/8/layout/vProcess5"/>
    <dgm:cxn modelId="{11D52F6D-6B43-4163-830D-E888092CE0DB}" type="presOf" srcId="{6605D6F7-113F-4EE5-9D74-79A8E7707544}" destId="{96BD7D8D-EDF7-4D50-83E0-4CFA881D49C2}" srcOrd="1" destOrd="0" presId="urn:microsoft.com/office/officeart/2005/8/layout/vProcess5"/>
    <dgm:cxn modelId="{6734A16D-AF47-43A8-B8EA-A8C7DB846FD5}" type="presOf" srcId="{22E2AEBB-70CA-4A93-A488-38841703CA4B}" destId="{4E07C3DD-015E-4F39-B2D2-64935276449E}" srcOrd="0" destOrd="0" presId="urn:microsoft.com/office/officeart/2005/8/layout/vProcess5"/>
    <dgm:cxn modelId="{678BD774-2D2F-4B59-9F7D-2DF99885934E}" type="presOf" srcId="{33434BCE-1ED6-4D71-9948-3BC298A355E5}" destId="{36B6B704-CD4C-4783-A5FC-037B9D4964AB}" srcOrd="0" destOrd="0" presId="urn:microsoft.com/office/officeart/2005/8/layout/vProcess5"/>
    <dgm:cxn modelId="{EAB2B556-2124-456D-9A46-F586038E1E27}" type="presOf" srcId="{CD46E019-95E5-4A82-893A-7BB42F911B04}" destId="{ABFEFD7C-9832-4A37-BE3B-95945AE45884}" srcOrd="0" destOrd="0" presId="urn:microsoft.com/office/officeart/2005/8/layout/vProcess5"/>
    <dgm:cxn modelId="{C01B6F85-25C6-436E-B5A8-7A24486A7E60}" srcId="{33434BCE-1ED6-4D71-9948-3BC298A355E5}" destId="{CD46E019-95E5-4A82-893A-7BB42F911B04}" srcOrd="1" destOrd="0" parTransId="{6C39A3EB-1EE0-4487-B9FC-29D3084CB9DE}" sibTransId="{6DBE0EAC-0E98-49EE-912E-6A6D1DA1BBF7}"/>
    <dgm:cxn modelId="{979F9685-4CDB-48E6-9128-80010BF27011}" type="presOf" srcId="{8DF81115-D4CF-481A-9F3D-6D0C79136518}" destId="{9FC78BB4-2C83-4790-8DB6-142A4B93321C}" srcOrd="0" destOrd="0" presId="urn:microsoft.com/office/officeart/2005/8/layout/vProcess5"/>
    <dgm:cxn modelId="{57E1AB86-435F-4DE9-BC5D-72EC1320C79B}" srcId="{33434BCE-1ED6-4D71-9948-3BC298A355E5}" destId="{8DF81115-D4CF-481A-9F3D-6D0C79136518}" srcOrd="3" destOrd="0" parTransId="{0A298CD7-26C2-41E6-9002-40C531D35DD7}" sibTransId="{98ACB83B-C5C4-4AA0-A068-F925C2FB4D57}"/>
    <dgm:cxn modelId="{7083F789-6C3F-4D44-B5D5-DFB774B15672}" type="presOf" srcId="{6605D6F7-113F-4EE5-9D74-79A8E7707544}" destId="{76B9ACBC-8979-4FB1-8AB8-BB12A9A27209}" srcOrd="0" destOrd="0" presId="urn:microsoft.com/office/officeart/2005/8/layout/vProcess5"/>
    <dgm:cxn modelId="{C731C39F-C2ED-46B5-A69C-3D978BD9E16E}" type="presOf" srcId="{0FBCDB14-B4A2-4E56-A9D8-31952ED9297B}" destId="{9CF531AB-AADC-4EA9-B3E6-121CED201F23}" srcOrd="0" destOrd="0" presId="urn:microsoft.com/office/officeart/2005/8/layout/vProcess5"/>
    <dgm:cxn modelId="{15B15EB7-47D1-45FC-9262-ABFB429CD763}" srcId="{33434BCE-1ED6-4D71-9948-3BC298A355E5}" destId="{8907F5B0-A01E-43E7-8F77-04F81F02F1ED}" srcOrd="4" destOrd="0" parTransId="{04DEDF2E-E6D7-4F48-A71F-50BA5043651D}" sibTransId="{24F9DEF4-1562-4CD0-878F-B74254139192}"/>
    <dgm:cxn modelId="{463ED3BD-24C7-4B8D-90E7-6777E7AB3B00}" type="presOf" srcId="{CD46E019-95E5-4A82-893A-7BB42F911B04}" destId="{C4093A9F-4DC8-4DDD-B4C0-8032DA867A9A}" srcOrd="1" destOrd="0" presId="urn:microsoft.com/office/officeart/2005/8/layout/vProcess5"/>
    <dgm:cxn modelId="{24D723D1-C82A-4458-A99F-2ACB24E1B55A}" type="presOf" srcId="{98ACB83B-C5C4-4AA0-A068-F925C2FB4D57}" destId="{DE3592B5-A486-4DF5-BA68-BE777A957617}" srcOrd="0" destOrd="0" presId="urn:microsoft.com/office/officeart/2005/8/layout/vProcess5"/>
    <dgm:cxn modelId="{3B74BCD9-F241-4918-BEC0-062F3A1570B5}" type="presOf" srcId="{45630478-7699-4C53-AB20-D74168C028AF}" destId="{E95650A5-883F-4798-B3F5-43C3AB9F7883}" srcOrd="0" destOrd="0" presId="urn:microsoft.com/office/officeart/2005/8/layout/vProcess5"/>
    <dgm:cxn modelId="{43A7DDF9-6C24-4460-9FD9-390563A3376C}" srcId="{33434BCE-1ED6-4D71-9948-3BC298A355E5}" destId="{6605D6F7-113F-4EE5-9D74-79A8E7707544}" srcOrd="0" destOrd="0" parTransId="{E9860BDE-141F-42CC-9D43-7041379C961D}" sibTransId="{45630478-7699-4C53-AB20-D74168C028AF}"/>
    <dgm:cxn modelId="{CB9236A6-63AC-4D97-94D9-F031710CFC53}" type="presParOf" srcId="{36B6B704-CD4C-4783-A5FC-037B9D4964AB}" destId="{4C2F6928-F4D1-46D2-8BB0-92D2A53CC481}" srcOrd="0" destOrd="0" presId="urn:microsoft.com/office/officeart/2005/8/layout/vProcess5"/>
    <dgm:cxn modelId="{F955AB34-1A9C-43AA-A072-B23161602CB6}" type="presParOf" srcId="{36B6B704-CD4C-4783-A5FC-037B9D4964AB}" destId="{76B9ACBC-8979-4FB1-8AB8-BB12A9A27209}" srcOrd="1" destOrd="0" presId="urn:microsoft.com/office/officeart/2005/8/layout/vProcess5"/>
    <dgm:cxn modelId="{E5492A22-AF11-428E-A7F8-46C6F7BF9827}" type="presParOf" srcId="{36B6B704-CD4C-4783-A5FC-037B9D4964AB}" destId="{ABFEFD7C-9832-4A37-BE3B-95945AE45884}" srcOrd="2" destOrd="0" presId="urn:microsoft.com/office/officeart/2005/8/layout/vProcess5"/>
    <dgm:cxn modelId="{127DF91B-E4A1-413F-9895-AE75E0B5D4F2}" type="presParOf" srcId="{36B6B704-CD4C-4783-A5FC-037B9D4964AB}" destId="{9CF531AB-AADC-4EA9-B3E6-121CED201F23}" srcOrd="3" destOrd="0" presId="urn:microsoft.com/office/officeart/2005/8/layout/vProcess5"/>
    <dgm:cxn modelId="{CD3F5FC9-1A7D-4596-92AD-7A3248D70004}" type="presParOf" srcId="{36B6B704-CD4C-4783-A5FC-037B9D4964AB}" destId="{9FC78BB4-2C83-4790-8DB6-142A4B93321C}" srcOrd="4" destOrd="0" presId="urn:microsoft.com/office/officeart/2005/8/layout/vProcess5"/>
    <dgm:cxn modelId="{0E5AAFA3-2EB2-4709-A62E-11353123C273}" type="presParOf" srcId="{36B6B704-CD4C-4783-A5FC-037B9D4964AB}" destId="{7E9204BF-6443-4183-861B-050AA42BDE16}" srcOrd="5" destOrd="0" presId="urn:microsoft.com/office/officeart/2005/8/layout/vProcess5"/>
    <dgm:cxn modelId="{02CC5F23-4276-45F1-A33C-F2086DF0CF7B}" type="presParOf" srcId="{36B6B704-CD4C-4783-A5FC-037B9D4964AB}" destId="{E95650A5-883F-4798-B3F5-43C3AB9F7883}" srcOrd="6" destOrd="0" presId="urn:microsoft.com/office/officeart/2005/8/layout/vProcess5"/>
    <dgm:cxn modelId="{922CE17B-ABE3-42FD-BC32-0DD424560D3A}" type="presParOf" srcId="{36B6B704-CD4C-4783-A5FC-037B9D4964AB}" destId="{04430D61-FEF3-4D7D-AB48-FC90D8BF3DC0}" srcOrd="7" destOrd="0" presId="urn:microsoft.com/office/officeart/2005/8/layout/vProcess5"/>
    <dgm:cxn modelId="{8D1A529D-9028-480E-A263-4E551E89840C}" type="presParOf" srcId="{36B6B704-CD4C-4783-A5FC-037B9D4964AB}" destId="{4E07C3DD-015E-4F39-B2D2-64935276449E}" srcOrd="8" destOrd="0" presId="urn:microsoft.com/office/officeart/2005/8/layout/vProcess5"/>
    <dgm:cxn modelId="{D2DD1450-36B3-4D67-AD8D-CFC3A3CA0D3C}" type="presParOf" srcId="{36B6B704-CD4C-4783-A5FC-037B9D4964AB}" destId="{DE3592B5-A486-4DF5-BA68-BE777A957617}" srcOrd="9" destOrd="0" presId="urn:microsoft.com/office/officeart/2005/8/layout/vProcess5"/>
    <dgm:cxn modelId="{8CC71F59-71BF-4573-AEB8-AF5714321DE3}" type="presParOf" srcId="{36B6B704-CD4C-4783-A5FC-037B9D4964AB}" destId="{96BD7D8D-EDF7-4D50-83E0-4CFA881D49C2}" srcOrd="10" destOrd="0" presId="urn:microsoft.com/office/officeart/2005/8/layout/vProcess5"/>
    <dgm:cxn modelId="{A38A65B8-5D14-44AB-A849-D298C4798CDA}" type="presParOf" srcId="{36B6B704-CD4C-4783-A5FC-037B9D4964AB}" destId="{C4093A9F-4DC8-4DDD-B4C0-8032DA867A9A}" srcOrd="11" destOrd="0" presId="urn:microsoft.com/office/officeart/2005/8/layout/vProcess5"/>
    <dgm:cxn modelId="{1B966F99-F38D-4372-9F79-AA67DFC644D7}" type="presParOf" srcId="{36B6B704-CD4C-4783-A5FC-037B9D4964AB}" destId="{D924333B-A4DF-4F85-8802-A8CCFF162A37}" srcOrd="12" destOrd="0" presId="urn:microsoft.com/office/officeart/2005/8/layout/vProcess5"/>
    <dgm:cxn modelId="{00718EFA-DE97-4A32-A4EE-3F5C89851D38}" type="presParOf" srcId="{36B6B704-CD4C-4783-A5FC-037B9D4964AB}" destId="{E16E67FE-F654-4129-9D99-D62C4053A15F}" srcOrd="13" destOrd="0" presId="urn:microsoft.com/office/officeart/2005/8/layout/vProcess5"/>
    <dgm:cxn modelId="{CE5C93EE-6B77-4F51-9FB7-0D7AB5E4C8BB}" type="presParOf" srcId="{36B6B704-CD4C-4783-A5FC-037B9D4964AB}" destId="{2BF70471-62AB-4F65-BD78-BE3884E8F94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D01B20-A1D8-4F63-A27E-F9355B815CF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84B033-8281-4937-8656-441A41BE1186}">
      <dgm:prSet/>
      <dgm:spPr/>
      <dgm:t>
        <a:bodyPr/>
        <a:lstStyle/>
        <a:p>
          <a:r>
            <a:rPr lang="en-US" dirty="0"/>
            <a:t>Nearly 20 years of Corridor planning</a:t>
          </a:r>
        </a:p>
      </dgm:t>
    </dgm:pt>
    <dgm:pt modelId="{ACB496EC-094A-4E48-94FA-AD5EE82C81DB}" type="parTrans" cxnId="{AE2BE7F2-59F7-4A42-A151-8F37F6A97DC6}">
      <dgm:prSet/>
      <dgm:spPr/>
      <dgm:t>
        <a:bodyPr/>
        <a:lstStyle/>
        <a:p>
          <a:endParaRPr lang="en-US"/>
        </a:p>
      </dgm:t>
    </dgm:pt>
    <dgm:pt modelId="{28DA3ED0-C562-4530-99CF-1094BFC783C0}" type="sibTrans" cxnId="{AE2BE7F2-59F7-4A42-A151-8F37F6A97DC6}">
      <dgm:prSet/>
      <dgm:spPr/>
      <dgm:t>
        <a:bodyPr/>
        <a:lstStyle/>
        <a:p>
          <a:endParaRPr lang="en-US"/>
        </a:p>
      </dgm:t>
    </dgm:pt>
    <dgm:pt modelId="{4EF78732-17D9-475D-A320-E38726BA985A}">
      <dgm:prSet/>
      <dgm:spPr/>
      <dgm:t>
        <a:bodyPr/>
        <a:lstStyle/>
        <a:p>
          <a:r>
            <a:rPr lang="en-US" dirty="0"/>
            <a:t>Focus on safety, parking, and economic vitality</a:t>
          </a:r>
        </a:p>
      </dgm:t>
    </dgm:pt>
    <dgm:pt modelId="{F89A1A40-C427-4BBC-842D-8EC2B9DCAC80}" type="parTrans" cxnId="{9BE3930C-5CE3-4717-8BD6-99E1B2560ED3}">
      <dgm:prSet/>
      <dgm:spPr/>
      <dgm:t>
        <a:bodyPr/>
        <a:lstStyle/>
        <a:p>
          <a:endParaRPr lang="en-US"/>
        </a:p>
      </dgm:t>
    </dgm:pt>
    <dgm:pt modelId="{2523E7A5-21E0-4C0F-A429-DDCD3BBAB77C}" type="sibTrans" cxnId="{9BE3930C-5CE3-4717-8BD6-99E1B2560ED3}">
      <dgm:prSet/>
      <dgm:spPr/>
      <dgm:t>
        <a:bodyPr/>
        <a:lstStyle/>
        <a:p>
          <a:endParaRPr lang="en-US"/>
        </a:p>
      </dgm:t>
    </dgm:pt>
    <dgm:pt modelId="{24F5BB30-8468-4847-8F09-44ED92AFBE51}" type="pres">
      <dgm:prSet presAssocID="{50D01B20-A1D8-4F63-A27E-F9355B815CFC}" presName="root" presStyleCnt="0">
        <dgm:presLayoutVars>
          <dgm:dir/>
          <dgm:resizeHandles val="exact"/>
        </dgm:presLayoutVars>
      </dgm:prSet>
      <dgm:spPr/>
    </dgm:pt>
    <dgm:pt modelId="{8F2E6400-9256-4029-99D3-392BF9CFDD28}" type="pres">
      <dgm:prSet presAssocID="{6E84B033-8281-4937-8656-441A41BE1186}" presName="compNode" presStyleCnt="0"/>
      <dgm:spPr/>
    </dgm:pt>
    <dgm:pt modelId="{5F3418E6-DB60-4498-A236-566DEAFDE379}" type="pres">
      <dgm:prSet presAssocID="{6E84B033-8281-4937-8656-441A41BE1186}" presName="bgRect" presStyleLbl="bgShp" presStyleIdx="0" presStyleCnt="2"/>
      <dgm:spPr/>
    </dgm:pt>
    <dgm:pt modelId="{1287F20D-4872-4743-9547-459BE9DCDA1A}" type="pres">
      <dgm:prSet presAssocID="{6E84B033-8281-4937-8656-441A41BE118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AE4B7686-323B-470E-AF8B-3C461E633C75}" type="pres">
      <dgm:prSet presAssocID="{6E84B033-8281-4937-8656-441A41BE1186}" presName="spaceRect" presStyleCnt="0"/>
      <dgm:spPr/>
    </dgm:pt>
    <dgm:pt modelId="{D1F5FC54-B2E4-41C5-AC50-A89393EAE1E8}" type="pres">
      <dgm:prSet presAssocID="{6E84B033-8281-4937-8656-441A41BE1186}" presName="parTx" presStyleLbl="revTx" presStyleIdx="0" presStyleCnt="2">
        <dgm:presLayoutVars>
          <dgm:chMax val="0"/>
          <dgm:chPref val="0"/>
        </dgm:presLayoutVars>
      </dgm:prSet>
      <dgm:spPr/>
    </dgm:pt>
    <dgm:pt modelId="{F213FA17-D2D6-4B1C-A6E8-F4A031A04484}" type="pres">
      <dgm:prSet presAssocID="{28DA3ED0-C562-4530-99CF-1094BFC783C0}" presName="sibTrans" presStyleCnt="0"/>
      <dgm:spPr/>
    </dgm:pt>
    <dgm:pt modelId="{8B219DC8-69BA-47D6-A22E-16BC7095FFDC}" type="pres">
      <dgm:prSet presAssocID="{4EF78732-17D9-475D-A320-E38726BA985A}" presName="compNode" presStyleCnt="0"/>
      <dgm:spPr/>
    </dgm:pt>
    <dgm:pt modelId="{8CBA9656-FBE1-4EC6-83AE-110F5B0EF824}" type="pres">
      <dgm:prSet presAssocID="{4EF78732-17D9-475D-A320-E38726BA985A}" presName="bgRect" presStyleLbl="bgShp" presStyleIdx="1" presStyleCnt="2"/>
      <dgm:spPr/>
    </dgm:pt>
    <dgm:pt modelId="{FEA14A5E-EF2B-412D-ADEF-F08DD7FF387D}" type="pres">
      <dgm:prSet presAssocID="{4EF78732-17D9-475D-A320-E38726BA985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9B396FC5-08A7-4D64-ABFD-B95961D0DC87}" type="pres">
      <dgm:prSet presAssocID="{4EF78732-17D9-475D-A320-E38726BA985A}" presName="spaceRect" presStyleCnt="0"/>
      <dgm:spPr/>
    </dgm:pt>
    <dgm:pt modelId="{BAC5EF8E-D18D-406A-81F7-78C3D010BF44}" type="pres">
      <dgm:prSet presAssocID="{4EF78732-17D9-475D-A320-E38726BA985A}" presName="parTx" presStyleLbl="revTx" presStyleIdx="1" presStyleCnt="2">
        <dgm:presLayoutVars>
          <dgm:chMax val="0"/>
          <dgm:chPref val="0"/>
        </dgm:presLayoutVars>
      </dgm:prSet>
      <dgm:spPr/>
    </dgm:pt>
  </dgm:ptLst>
  <dgm:cxnLst>
    <dgm:cxn modelId="{9BE3930C-5CE3-4717-8BD6-99E1B2560ED3}" srcId="{50D01B20-A1D8-4F63-A27E-F9355B815CFC}" destId="{4EF78732-17D9-475D-A320-E38726BA985A}" srcOrd="1" destOrd="0" parTransId="{F89A1A40-C427-4BBC-842D-8EC2B9DCAC80}" sibTransId="{2523E7A5-21E0-4C0F-A429-DDCD3BBAB77C}"/>
    <dgm:cxn modelId="{ED46E936-1B8E-4886-980D-897C0360E27D}" type="presOf" srcId="{6E84B033-8281-4937-8656-441A41BE1186}" destId="{D1F5FC54-B2E4-41C5-AC50-A89393EAE1E8}" srcOrd="0" destOrd="0" presId="urn:microsoft.com/office/officeart/2018/2/layout/IconVerticalSolidList"/>
    <dgm:cxn modelId="{30C04BEC-F746-4185-8F21-58E2EB96BFB8}" type="presOf" srcId="{4EF78732-17D9-475D-A320-E38726BA985A}" destId="{BAC5EF8E-D18D-406A-81F7-78C3D010BF44}" srcOrd="0" destOrd="0" presId="urn:microsoft.com/office/officeart/2018/2/layout/IconVerticalSolidList"/>
    <dgm:cxn modelId="{AE2BE7F2-59F7-4A42-A151-8F37F6A97DC6}" srcId="{50D01B20-A1D8-4F63-A27E-F9355B815CFC}" destId="{6E84B033-8281-4937-8656-441A41BE1186}" srcOrd="0" destOrd="0" parTransId="{ACB496EC-094A-4E48-94FA-AD5EE82C81DB}" sibTransId="{28DA3ED0-C562-4530-99CF-1094BFC783C0}"/>
    <dgm:cxn modelId="{4D2569F9-A4B8-4470-9160-4A182422316C}" type="presOf" srcId="{50D01B20-A1D8-4F63-A27E-F9355B815CFC}" destId="{24F5BB30-8468-4847-8F09-44ED92AFBE51}" srcOrd="0" destOrd="0" presId="urn:microsoft.com/office/officeart/2018/2/layout/IconVerticalSolidList"/>
    <dgm:cxn modelId="{C587432F-9847-47B9-9EBD-86C3FB5D7B38}" type="presParOf" srcId="{24F5BB30-8468-4847-8F09-44ED92AFBE51}" destId="{8F2E6400-9256-4029-99D3-392BF9CFDD28}" srcOrd="0" destOrd="0" presId="urn:microsoft.com/office/officeart/2018/2/layout/IconVerticalSolidList"/>
    <dgm:cxn modelId="{CE78E6D5-8B81-435F-B90A-F2B96A44D710}" type="presParOf" srcId="{8F2E6400-9256-4029-99D3-392BF9CFDD28}" destId="{5F3418E6-DB60-4498-A236-566DEAFDE379}" srcOrd="0" destOrd="0" presId="urn:microsoft.com/office/officeart/2018/2/layout/IconVerticalSolidList"/>
    <dgm:cxn modelId="{C27C5F36-C539-476C-9075-78AC2EB6EEAB}" type="presParOf" srcId="{8F2E6400-9256-4029-99D3-392BF9CFDD28}" destId="{1287F20D-4872-4743-9547-459BE9DCDA1A}" srcOrd="1" destOrd="0" presId="urn:microsoft.com/office/officeart/2018/2/layout/IconVerticalSolidList"/>
    <dgm:cxn modelId="{BF67A57D-7537-4E6A-81BA-821C63A5CEDE}" type="presParOf" srcId="{8F2E6400-9256-4029-99D3-392BF9CFDD28}" destId="{AE4B7686-323B-470E-AF8B-3C461E633C75}" srcOrd="2" destOrd="0" presId="urn:microsoft.com/office/officeart/2018/2/layout/IconVerticalSolidList"/>
    <dgm:cxn modelId="{47239D66-FE02-424A-8EA3-58F256E011CF}" type="presParOf" srcId="{8F2E6400-9256-4029-99D3-392BF9CFDD28}" destId="{D1F5FC54-B2E4-41C5-AC50-A89393EAE1E8}" srcOrd="3" destOrd="0" presId="urn:microsoft.com/office/officeart/2018/2/layout/IconVerticalSolidList"/>
    <dgm:cxn modelId="{31B75C4F-1293-4589-9B10-9CF8AAEB03B9}" type="presParOf" srcId="{24F5BB30-8468-4847-8F09-44ED92AFBE51}" destId="{F213FA17-D2D6-4B1C-A6E8-F4A031A04484}" srcOrd="1" destOrd="0" presId="urn:microsoft.com/office/officeart/2018/2/layout/IconVerticalSolidList"/>
    <dgm:cxn modelId="{AFF8BAB7-C22D-4A75-9CAD-CEF06785DDBC}" type="presParOf" srcId="{24F5BB30-8468-4847-8F09-44ED92AFBE51}" destId="{8B219DC8-69BA-47D6-A22E-16BC7095FFDC}" srcOrd="2" destOrd="0" presId="urn:microsoft.com/office/officeart/2018/2/layout/IconVerticalSolidList"/>
    <dgm:cxn modelId="{A949CBCF-7A79-4D5D-8C6A-5AF34716DBF6}" type="presParOf" srcId="{8B219DC8-69BA-47D6-A22E-16BC7095FFDC}" destId="{8CBA9656-FBE1-4EC6-83AE-110F5B0EF824}" srcOrd="0" destOrd="0" presId="urn:microsoft.com/office/officeart/2018/2/layout/IconVerticalSolidList"/>
    <dgm:cxn modelId="{E1D8590C-2866-471D-B5EF-F5A6A5B8BA2B}" type="presParOf" srcId="{8B219DC8-69BA-47D6-A22E-16BC7095FFDC}" destId="{FEA14A5E-EF2B-412D-ADEF-F08DD7FF387D}" srcOrd="1" destOrd="0" presId="urn:microsoft.com/office/officeart/2018/2/layout/IconVerticalSolidList"/>
    <dgm:cxn modelId="{08C94A4C-B2D3-439C-AA84-CA03D029CD82}" type="presParOf" srcId="{8B219DC8-69BA-47D6-A22E-16BC7095FFDC}" destId="{9B396FC5-08A7-4D64-ABFD-B95961D0DC87}" srcOrd="2" destOrd="0" presId="urn:microsoft.com/office/officeart/2018/2/layout/IconVerticalSolidList"/>
    <dgm:cxn modelId="{8A32330B-96A4-403A-A5EB-7B4D2BAEB4CC}" type="presParOf" srcId="{8B219DC8-69BA-47D6-A22E-16BC7095FFDC}" destId="{BAC5EF8E-D18D-406A-81F7-78C3D010BF4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48CDC6-B776-4924-83D3-5B2E485F6D1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926556B-92E1-4FE4-B7FB-596A0F0BB50B}">
      <dgm:prSet/>
      <dgm:spPr/>
      <dgm:t>
        <a:bodyPr/>
        <a:lstStyle/>
        <a:p>
          <a:r>
            <a:rPr lang="en-US" dirty="0"/>
            <a:t>Consensus to proceed with </a:t>
          </a:r>
          <a:br>
            <a:rPr lang="en-US" dirty="0"/>
          </a:br>
          <a:r>
            <a:rPr lang="en-US" dirty="0"/>
            <a:t>Phase I Study</a:t>
          </a:r>
        </a:p>
      </dgm:t>
    </dgm:pt>
    <dgm:pt modelId="{3EEDFF71-C66A-48FA-B0AE-7B32D16C7FB3}" type="parTrans" cxnId="{6CB9A5D5-F369-4544-B53D-59A9DDB67145}">
      <dgm:prSet/>
      <dgm:spPr/>
      <dgm:t>
        <a:bodyPr/>
        <a:lstStyle/>
        <a:p>
          <a:endParaRPr lang="en-US"/>
        </a:p>
      </dgm:t>
    </dgm:pt>
    <dgm:pt modelId="{18CDAEE2-198B-4A2B-90CD-8FF9ADCAEC1F}" type="sibTrans" cxnId="{6CB9A5D5-F369-4544-B53D-59A9DDB67145}">
      <dgm:prSet/>
      <dgm:spPr/>
      <dgm:t>
        <a:bodyPr/>
        <a:lstStyle/>
        <a:p>
          <a:endParaRPr lang="en-US"/>
        </a:p>
      </dgm:t>
    </dgm:pt>
    <dgm:pt modelId="{2FDE622E-12DD-4D53-A3D2-E04B485A2D5B}">
      <dgm:prSet/>
      <dgm:spPr/>
      <dgm:t>
        <a:bodyPr/>
        <a:lstStyle/>
        <a:p>
          <a:r>
            <a:rPr lang="en-US"/>
            <a:t>Retain Ciorba Group</a:t>
          </a:r>
        </a:p>
      </dgm:t>
    </dgm:pt>
    <dgm:pt modelId="{3A49EED6-1195-4AD9-96C3-F7AEA52B5567}" type="parTrans" cxnId="{18D9D1CA-62AB-4272-80F1-1F1971C639EE}">
      <dgm:prSet/>
      <dgm:spPr/>
      <dgm:t>
        <a:bodyPr/>
        <a:lstStyle/>
        <a:p>
          <a:endParaRPr lang="en-US"/>
        </a:p>
      </dgm:t>
    </dgm:pt>
    <dgm:pt modelId="{6F77FAF6-352C-4ED3-8C57-39981174336F}" type="sibTrans" cxnId="{18D9D1CA-62AB-4272-80F1-1F1971C639EE}">
      <dgm:prSet/>
      <dgm:spPr/>
      <dgm:t>
        <a:bodyPr/>
        <a:lstStyle/>
        <a:p>
          <a:endParaRPr lang="en-US"/>
        </a:p>
      </dgm:t>
    </dgm:pt>
    <dgm:pt modelId="{BB857EB0-D7F7-4875-8E62-DB7F5B024D5B}" type="pres">
      <dgm:prSet presAssocID="{E448CDC6-B776-4924-83D3-5B2E485F6D16}" presName="root" presStyleCnt="0">
        <dgm:presLayoutVars>
          <dgm:dir/>
          <dgm:resizeHandles val="exact"/>
        </dgm:presLayoutVars>
      </dgm:prSet>
      <dgm:spPr/>
    </dgm:pt>
    <dgm:pt modelId="{2E06F1EE-EF97-4DCB-9EB3-1FAB35812601}" type="pres">
      <dgm:prSet presAssocID="{D926556B-92E1-4FE4-B7FB-596A0F0BB50B}" presName="compNode" presStyleCnt="0"/>
      <dgm:spPr/>
    </dgm:pt>
    <dgm:pt modelId="{6CAD6B64-F54C-47DA-BE36-B6E317034551}" type="pres">
      <dgm:prSet presAssocID="{D926556B-92E1-4FE4-B7FB-596A0F0BB50B}" presName="bgRect" presStyleLbl="bgShp" presStyleIdx="0" presStyleCnt="2"/>
      <dgm:spPr/>
    </dgm:pt>
    <dgm:pt modelId="{EFBEC15B-FC62-4F39-9ABA-E7BF09B8B8C0}" type="pres">
      <dgm:prSet presAssocID="{D926556B-92E1-4FE4-B7FB-596A0F0BB50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orkflow"/>
        </a:ext>
      </dgm:extLst>
    </dgm:pt>
    <dgm:pt modelId="{3C822D97-0FFF-4436-B7B2-CDC7C77AC2AA}" type="pres">
      <dgm:prSet presAssocID="{D926556B-92E1-4FE4-B7FB-596A0F0BB50B}" presName="spaceRect" presStyleCnt="0"/>
      <dgm:spPr/>
    </dgm:pt>
    <dgm:pt modelId="{15EDB0A7-CD2A-4B3D-93DE-8AC7102E4565}" type="pres">
      <dgm:prSet presAssocID="{D926556B-92E1-4FE4-B7FB-596A0F0BB50B}" presName="parTx" presStyleLbl="revTx" presStyleIdx="0" presStyleCnt="2">
        <dgm:presLayoutVars>
          <dgm:chMax val="0"/>
          <dgm:chPref val="0"/>
        </dgm:presLayoutVars>
      </dgm:prSet>
      <dgm:spPr/>
    </dgm:pt>
    <dgm:pt modelId="{23A38CF5-CFF0-4A5E-A3EE-A5302C6D2753}" type="pres">
      <dgm:prSet presAssocID="{18CDAEE2-198B-4A2B-90CD-8FF9ADCAEC1F}" presName="sibTrans" presStyleCnt="0"/>
      <dgm:spPr/>
    </dgm:pt>
    <dgm:pt modelId="{5973AA5E-B5E9-4A01-86E5-3E979BA1E203}" type="pres">
      <dgm:prSet presAssocID="{2FDE622E-12DD-4D53-A3D2-E04B485A2D5B}" presName="compNode" presStyleCnt="0"/>
      <dgm:spPr/>
    </dgm:pt>
    <dgm:pt modelId="{C3A7AACD-8D75-412B-8849-943F85086E23}" type="pres">
      <dgm:prSet presAssocID="{2FDE622E-12DD-4D53-A3D2-E04B485A2D5B}" presName="bgRect" presStyleLbl="bgShp" presStyleIdx="1" presStyleCnt="2"/>
      <dgm:spPr/>
    </dgm:pt>
    <dgm:pt modelId="{0E4AC0EC-BD57-419E-BDFA-5C1E029C1186}" type="pres">
      <dgm:prSet presAssocID="{2FDE622E-12DD-4D53-A3D2-E04B485A2D5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81003D24-FFBB-4F31-B1FD-C146DC6DD583}" type="pres">
      <dgm:prSet presAssocID="{2FDE622E-12DD-4D53-A3D2-E04B485A2D5B}" presName="spaceRect" presStyleCnt="0"/>
      <dgm:spPr/>
    </dgm:pt>
    <dgm:pt modelId="{F8829B55-9CE6-4C58-B0AF-B962B287125E}" type="pres">
      <dgm:prSet presAssocID="{2FDE622E-12DD-4D53-A3D2-E04B485A2D5B}" presName="parTx" presStyleLbl="revTx" presStyleIdx="1" presStyleCnt="2">
        <dgm:presLayoutVars>
          <dgm:chMax val="0"/>
          <dgm:chPref val="0"/>
        </dgm:presLayoutVars>
      </dgm:prSet>
      <dgm:spPr/>
    </dgm:pt>
  </dgm:ptLst>
  <dgm:cxnLst>
    <dgm:cxn modelId="{C813156E-A74E-4A4E-A3E3-4ACBCDA96917}" type="presOf" srcId="{D926556B-92E1-4FE4-B7FB-596A0F0BB50B}" destId="{15EDB0A7-CD2A-4B3D-93DE-8AC7102E4565}" srcOrd="0" destOrd="0" presId="urn:microsoft.com/office/officeart/2018/2/layout/IconVerticalSolidList"/>
    <dgm:cxn modelId="{8361E372-D589-439D-B2FB-96CEAFA5FC41}" type="presOf" srcId="{2FDE622E-12DD-4D53-A3D2-E04B485A2D5B}" destId="{F8829B55-9CE6-4C58-B0AF-B962B287125E}" srcOrd="0" destOrd="0" presId="urn:microsoft.com/office/officeart/2018/2/layout/IconVerticalSolidList"/>
    <dgm:cxn modelId="{D73EA783-B41A-48FD-9E8A-36EB7ED11708}" type="presOf" srcId="{E448CDC6-B776-4924-83D3-5B2E485F6D16}" destId="{BB857EB0-D7F7-4875-8E62-DB7F5B024D5B}" srcOrd="0" destOrd="0" presId="urn:microsoft.com/office/officeart/2018/2/layout/IconVerticalSolidList"/>
    <dgm:cxn modelId="{18D9D1CA-62AB-4272-80F1-1F1971C639EE}" srcId="{E448CDC6-B776-4924-83D3-5B2E485F6D16}" destId="{2FDE622E-12DD-4D53-A3D2-E04B485A2D5B}" srcOrd="1" destOrd="0" parTransId="{3A49EED6-1195-4AD9-96C3-F7AEA52B5567}" sibTransId="{6F77FAF6-352C-4ED3-8C57-39981174336F}"/>
    <dgm:cxn modelId="{6CB9A5D5-F369-4544-B53D-59A9DDB67145}" srcId="{E448CDC6-B776-4924-83D3-5B2E485F6D16}" destId="{D926556B-92E1-4FE4-B7FB-596A0F0BB50B}" srcOrd="0" destOrd="0" parTransId="{3EEDFF71-C66A-48FA-B0AE-7B32D16C7FB3}" sibTransId="{18CDAEE2-198B-4A2B-90CD-8FF9ADCAEC1F}"/>
    <dgm:cxn modelId="{BD59970B-111C-45D0-8EF3-C7B93BDF83FF}" type="presParOf" srcId="{BB857EB0-D7F7-4875-8E62-DB7F5B024D5B}" destId="{2E06F1EE-EF97-4DCB-9EB3-1FAB35812601}" srcOrd="0" destOrd="0" presId="urn:microsoft.com/office/officeart/2018/2/layout/IconVerticalSolidList"/>
    <dgm:cxn modelId="{7719D4EB-4CAB-42B0-8591-A34DD143110D}" type="presParOf" srcId="{2E06F1EE-EF97-4DCB-9EB3-1FAB35812601}" destId="{6CAD6B64-F54C-47DA-BE36-B6E317034551}" srcOrd="0" destOrd="0" presId="urn:microsoft.com/office/officeart/2018/2/layout/IconVerticalSolidList"/>
    <dgm:cxn modelId="{96BBD4C4-EFB0-4151-B2B5-5EBAE10D3A4C}" type="presParOf" srcId="{2E06F1EE-EF97-4DCB-9EB3-1FAB35812601}" destId="{EFBEC15B-FC62-4F39-9ABA-E7BF09B8B8C0}" srcOrd="1" destOrd="0" presId="urn:microsoft.com/office/officeart/2018/2/layout/IconVerticalSolidList"/>
    <dgm:cxn modelId="{B1D1468C-3683-4356-BD27-D19DD2555E03}" type="presParOf" srcId="{2E06F1EE-EF97-4DCB-9EB3-1FAB35812601}" destId="{3C822D97-0FFF-4436-B7B2-CDC7C77AC2AA}" srcOrd="2" destOrd="0" presId="urn:microsoft.com/office/officeart/2018/2/layout/IconVerticalSolidList"/>
    <dgm:cxn modelId="{A4CEBA77-A6CF-4A11-9B84-D64F767877C5}" type="presParOf" srcId="{2E06F1EE-EF97-4DCB-9EB3-1FAB35812601}" destId="{15EDB0A7-CD2A-4B3D-93DE-8AC7102E4565}" srcOrd="3" destOrd="0" presId="urn:microsoft.com/office/officeart/2018/2/layout/IconVerticalSolidList"/>
    <dgm:cxn modelId="{A446EBFB-E307-4112-9D29-06B8AB427A39}" type="presParOf" srcId="{BB857EB0-D7F7-4875-8E62-DB7F5B024D5B}" destId="{23A38CF5-CFF0-4A5E-A3EE-A5302C6D2753}" srcOrd="1" destOrd="0" presId="urn:microsoft.com/office/officeart/2018/2/layout/IconVerticalSolidList"/>
    <dgm:cxn modelId="{26BB421E-626C-4359-8E7D-D82C57C66FC5}" type="presParOf" srcId="{BB857EB0-D7F7-4875-8E62-DB7F5B024D5B}" destId="{5973AA5E-B5E9-4A01-86E5-3E979BA1E203}" srcOrd="2" destOrd="0" presId="urn:microsoft.com/office/officeart/2018/2/layout/IconVerticalSolidList"/>
    <dgm:cxn modelId="{4188C069-EE2B-4080-BBD1-DF5CC349E59D}" type="presParOf" srcId="{5973AA5E-B5E9-4A01-86E5-3E979BA1E203}" destId="{C3A7AACD-8D75-412B-8849-943F85086E23}" srcOrd="0" destOrd="0" presId="urn:microsoft.com/office/officeart/2018/2/layout/IconVerticalSolidList"/>
    <dgm:cxn modelId="{6887AAF9-EBD6-440E-8F49-41C6A09EF229}" type="presParOf" srcId="{5973AA5E-B5E9-4A01-86E5-3E979BA1E203}" destId="{0E4AC0EC-BD57-419E-BDFA-5C1E029C1186}" srcOrd="1" destOrd="0" presId="urn:microsoft.com/office/officeart/2018/2/layout/IconVerticalSolidList"/>
    <dgm:cxn modelId="{1CC07398-269D-4311-AE7B-038452E6B8D8}" type="presParOf" srcId="{5973AA5E-B5E9-4A01-86E5-3E979BA1E203}" destId="{81003D24-FFBB-4F31-B1FD-C146DC6DD583}" srcOrd="2" destOrd="0" presId="urn:microsoft.com/office/officeart/2018/2/layout/IconVerticalSolidList"/>
    <dgm:cxn modelId="{A997F832-42EC-48F9-A55C-CE230D3E12BC}" type="presParOf" srcId="{5973AA5E-B5E9-4A01-86E5-3E979BA1E203}" destId="{F8829B55-9CE6-4C58-B0AF-B962B287125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9ACBC-8979-4FB1-8AB8-BB12A9A27209}">
      <dsp:nvSpPr>
        <dsp:cNvPr id="0" name=""/>
        <dsp:cNvSpPr/>
      </dsp:nvSpPr>
      <dsp:spPr>
        <a:xfrm>
          <a:off x="0" y="0"/>
          <a:ext cx="5554471" cy="73682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Project Background </a:t>
          </a:r>
        </a:p>
      </dsp:txBody>
      <dsp:txXfrm>
        <a:off x="21581" y="21581"/>
        <a:ext cx="4673169" cy="693664"/>
      </dsp:txXfrm>
    </dsp:sp>
    <dsp:sp modelId="{ABFEFD7C-9832-4A37-BE3B-95945AE45884}">
      <dsp:nvSpPr>
        <dsp:cNvPr id="0" name=""/>
        <dsp:cNvSpPr/>
      </dsp:nvSpPr>
      <dsp:spPr>
        <a:xfrm>
          <a:off x="414782" y="839163"/>
          <a:ext cx="5554471" cy="736826"/>
        </a:xfrm>
        <a:prstGeom prst="roundRect">
          <a:avLst>
            <a:gd name="adj" fmla="val 10000"/>
          </a:avLst>
        </a:prstGeom>
        <a:solidFill>
          <a:schemeClr val="accent2">
            <a:hueOff val="-741071"/>
            <a:satOff val="3550"/>
            <a:lumOff val="32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Planning Efforts </a:t>
          </a:r>
        </a:p>
      </dsp:txBody>
      <dsp:txXfrm>
        <a:off x="436363" y="860744"/>
        <a:ext cx="4617590" cy="693664"/>
      </dsp:txXfrm>
    </dsp:sp>
    <dsp:sp modelId="{9CF531AB-AADC-4EA9-B3E6-121CED201F23}">
      <dsp:nvSpPr>
        <dsp:cNvPr id="0" name=""/>
        <dsp:cNvSpPr/>
      </dsp:nvSpPr>
      <dsp:spPr>
        <a:xfrm>
          <a:off x="829564" y="1678327"/>
          <a:ext cx="5554471" cy="736826"/>
        </a:xfrm>
        <a:prstGeom prst="roundRect">
          <a:avLst>
            <a:gd name="adj" fmla="val 10000"/>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Implemented Improvements </a:t>
          </a:r>
        </a:p>
      </dsp:txBody>
      <dsp:txXfrm>
        <a:off x="851145" y="1699908"/>
        <a:ext cx="4617590" cy="693664"/>
      </dsp:txXfrm>
    </dsp:sp>
    <dsp:sp modelId="{9FC78BB4-2C83-4790-8DB6-142A4B93321C}">
      <dsp:nvSpPr>
        <dsp:cNvPr id="0" name=""/>
        <dsp:cNvSpPr/>
      </dsp:nvSpPr>
      <dsp:spPr>
        <a:xfrm>
          <a:off x="1244346" y="2517491"/>
          <a:ext cx="5554471" cy="736826"/>
        </a:xfrm>
        <a:prstGeom prst="roundRect">
          <a:avLst>
            <a:gd name="adj" fmla="val 10000"/>
          </a:avLst>
        </a:prstGeom>
        <a:solidFill>
          <a:schemeClr val="accent2">
            <a:hueOff val="-2223214"/>
            <a:satOff val="10650"/>
            <a:lumOff val="98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Phase I Engineering </a:t>
          </a:r>
        </a:p>
      </dsp:txBody>
      <dsp:txXfrm>
        <a:off x="1265927" y="2539072"/>
        <a:ext cx="4617590" cy="693664"/>
      </dsp:txXfrm>
    </dsp:sp>
    <dsp:sp modelId="{7E9204BF-6443-4183-861B-050AA42BDE16}">
      <dsp:nvSpPr>
        <dsp:cNvPr id="0" name=""/>
        <dsp:cNvSpPr/>
      </dsp:nvSpPr>
      <dsp:spPr>
        <a:xfrm>
          <a:off x="1659128" y="3356655"/>
          <a:ext cx="5554471" cy="736826"/>
        </a:xfrm>
        <a:prstGeom prst="roundRect">
          <a:avLst>
            <a:gd name="adj" fmla="val 10000"/>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Steps Forward and Direction </a:t>
          </a:r>
        </a:p>
      </dsp:txBody>
      <dsp:txXfrm>
        <a:off x="1680709" y="3378236"/>
        <a:ext cx="4617590" cy="693664"/>
      </dsp:txXfrm>
    </dsp:sp>
    <dsp:sp modelId="{E95650A5-883F-4798-B3F5-43C3AB9F7883}">
      <dsp:nvSpPr>
        <dsp:cNvPr id="0" name=""/>
        <dsp:cNvSpPr/>
      </dsp:nvSpPr>
      <dsp:spPr>
        <a:xfrm>
          <a:off x="5075534" y="538292"/>
          <a:ext cx="478937" cy="478937"/>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183295" y="538292"/>
        <a:ext cx="263415" cy="360400"/>
      </dsp:txXfrm>
    </dsp:sp>
    <dsp:sp modelId="{04430D61-FEF3-4D7D-AB48-FC90D8BF3DC0}">
      <dsp:nvSpPr>
        <dsp:cNvPr id="0" name=""/>
        <dsp:cNvSpPr/>
      </dsp:nvSpPr>
      <dsp:spPr>
        <a:xfrm>
          <a:off x="5490316" y="1377456"/>
          <a:ext cx="478937" cy="478937"/>
        </a:xfrm>
        <a:prstGeom prst="downArrow">
          <a:avLst>
            <a:gd name="adj1" fmla="val 55000"/>
            <a:gd name="adj2" fmla="val 45000"/>
          </a:avLst>
        </a:prstGeom>
        <a:solidFill>
          <a:schemeClr val="accent2">
            <a:tint val="40000"/>
            <a:alpha val="90000"/>
            <a:hueOff val="-1363946"/>
            <a:satOff val="15036"/>
            <a:lumOff val="1432"/>
            <a:alphaOff val="0"/>
          </a:schemeClr>
        </a:solidFill>
        <a:ln w="19050" cap="rnd" cmpd="sng" algn="ctr">
          <a:solidFill>
            <a:schemeClr val="accent2">
              <a:tint val="40000"/>
              <a:alpha val="90000"/>
              <a:hueOff val="-1363946"/>
              <a:satOff val="15036"/>
              <a:lumOff val="14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598077" y="1377456"/>
        <a:ext cx="263415" cy="360400"/>
      </dsp:txXfrm>
    </dsp:sp>
    <dsp:sp modelId="{4E07C3DD-015E-4F39-B2D2-64935276449E}">
      <dsp:nvSpPr>
        <dsp:cNvPr id="0" name=""/>
        <dsp:cNvSpPr/>
      </dsp:nvSpPr>
      <dsp:spPr>
        <a:xfrm>
          <a:off x="5905098" y="2204340"/>
          <a:ext cx="478937" cy="478937"/>
        </a:xfrm>
        <a:prstGeom prst="downArrow">
          <a:avLst>
            <a:gd name="adj1" fmla="val 55000"/>
            <a:gd name="adj2" fmla="val 45000"/>
          </a:avLst>
        </a:prstGeom>
        <a:solidFill>
          <a:schemeClr val="accent2">
            <a:tint val="40000"/>
            <a:alpha val="90000"/>
            <a:hueOff val="-2727893"/>
            <a:satOff val="30071"/>
            <a:lumOff val="2864"/>
            <a:alphaOff val="0"/>
          </a:schemeClr>
        </a:solidFill>
        <a:ln w="19050" cap="rnd" cmpd="sng" algn="ctr">
          <a:solidFill>
            <a:schemeClr val="accent2">
              <a:tint val="40000"/>
              <a:alpha val="90000"/>
              <a:hueOff val="-2727893"/>
              <a:satOff val="30071"/>
              <a:lumOff val="28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012859" y="2204340"/>
        <a:ext cx="263415" cy="360400"/>
      </dsp:txXfrm>
    </dsp:sp>
    <dsp:sp modelId="{DE3592B5-A486-4DF5-BA68-BE777A957617}">
      <dsp:nvSpPr>
        <dsp:cNvPr id="0" name=""/>
        <dsp:cNvSpPr/>
      </dsp:nvSpPr>
      <dsp:spPr>
        <a:xfrm>
          <a:off x="6319880" y="3051690"/>
          <a:ext cx="478937" cy="478937"/>
        </a:xfrm>
        <a:prstGeom prst="downArrow">
          <a:avLst>
            <a:gd name="adj1" fmla="val 55000"/>
            <a:gd name="adj2" fmla="val 45000"/>
          </a:avLst>
        </a:prstGeom>
        <a:solidFill>
          <a:schemeClr val="accent2">
            <a:tint val="40000"/>
            <a:alpha val="90000"/>
            <a:hueOff val="-4091839"/>
            <a:satOff val="45107"/>
            <a:lumOff val="4296"/>
            <a:alphaOff val="0"/>
          </a:schemeClr>
        </a:solidFill>
        <a:ln w="19050" cap="rnd" cmpd="sng" algn="ctr">
          <a:solidFill>
            <a:schemeClr val="accent2">
              <a:tint val="40000"/>
              <a:alpha val="90000"/>
              <a:hueOff val="-4091839"/>
              <a:satOff val="45107"/>
              <a:lumOff val="42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427641" y="3051690"/>
        <a:ext cx="263415" cy="360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418E6-DB60-4498-A236-566DEAFDE379}">
      <dsp:nvSpPr>
        <dsp:cNvPr id="0" name=""/>
        <dsp:cNvSpPr/>
      </dsp:nvSpPr>
      <dsp:spPr>
        <a:xfrm>
          <a:off x="0" y="665190"/>
          <a:ext cx="7213600" cy="12280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87F20D-4872-4743-9547-459BE9DCDA1A}">
      <dsp:nvSpPr>
        <dsp:cNvPr id="0" name=""/>
        <dsp:cNvSpPr/>
      </dsp:nvSpPr>
      <dsp:spPr>
        <a:xfrm>
          <a:off x="371483" y="941500"/>
          <a:ext cx="675424" cy="6754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1F5FC54-B2E4-41C5-AC50-A89393EAE1E8}">
      <dsp:nvSpPr>
        <dsp:cNvPr id="0" name=""/>
        <dsp:cNvSpPr/>
      </dsp:nvSpPr>
      <dsp:spPr>
        <a:xfrm>
          <a:off x="1418391" y="665190"/>
          <a:ext cx="5795208" cy="1228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968" tIns="129968" rIns="129968" bIns="129968" numCol="1" spcCol="1270" anchor="ctr" anchorCtr="0">
          <a:noAutofit/>
        </a:bodyPr>
        <a:lstStyle/>
        <a:p>
          <a:pPr marL="0" lvl="0" indent="0" algn="l" defTabSz="1111250">
            <a:lnSpc>
              <a:spcPct val="90000"/>
            </a:lnSpc>
            <a:spcBef>
              <a:spcPct val="0"/>
            </a:spcBef>
            <a:spcAft>
              <a:spcPct val="35000"/>
            </a:spcAft>
            <a:buNone/>
          </a:pPr>
          <a:r>
            <a:rPr lang="en-US" sz="2500" kern="1200" dirty="0"/>
            <a:t>Nearly 20 years of Corridor planning</a:t>
          </a:r>
        </a:p>
      </dsp:txBody>
      <dsp:txXfrm>
        <a:off x="1418391" y="665190"/>
        <a:ext cx="5795208" cy="1228044"/>
      </dsp:txXfrm>
    </dsp:sp>
    <dsp:sp modelId="{8CBA9656-FBE1-4EC6-83AE-110F5B0EF824}">
      <dsp:nvSpPr>
        <dsp:cNvPr id="0" name=""/>
        <dsp:cNvSpPr/>
      </dsp:nvSpPr>
      <dsp:spPr>
        <a:xfrm>
          <a:off x="0" y="2200246"/>
          <a:ext cx="7213600" cy="12280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A14A5E-EF2B-412D-ADEF-F08DD7FF387D}">
      <dsp:nvSpPr>
        <dsp:cNvPr id="0" name=""/>
        <dsp:cNvSpPr/>
      </dsp:nvSpPr>
      <dsp:spPr>
        <a:xfrm>
          <a:off x="371483" y="2476556"/>
          <a:ext cx="675424" cy="6754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C5EF8E-D18D-406A-81F7-78C3D010BF44}">
      <dsp:nvSpPr>
        <dsp:cNvPr id="0" name=""/>
        <dsp:cNvSpPr/>
      </dsp:nvSpPr>
      <dsp:spPr>
        <a:xfrm>
          <a:off x="1418391" y="2200246"/>
          <a:ext cx="5795208" cy="1228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968" tIns="129968" rIns="129968" bIns="129968" numCol="1" spcCol="1270" anchor="ctr" anchorCtr="0">
          <a:noAutofit/>
        </a:bodyPr>
        <a:lstStyle/>
        <a:p>
          <a:pPr marL="0" lvl="0" indent="0" algn="l" defTabSz="1111250">
            <a:lnSpc>
              <a:spcPct val="90000"/>
            </a:lnSpc>
            <a:spcBef>
              <a:spcPct val="0"/>
            </a:spcBef>
            <a:spcAft>
              <a:spcPct val="35000"/>
            </a:spcAft>
            <a:buNone/>
          </a:pPr>
          <a:r>
            <a:rPr lang="en-US" sz="2500" kern="1200" dirty="0"/>
            <a:t>Focus on safety, parking, and economic vitality</a:t>
          </a:r>
        </a:p>
      </dsp:txBody>
      <dsp:txXfrm>
        <a:off x="1418391" y="2200246"/>
        <a:ext cx="5795208" cy="12280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D6B64-F54C-47DA-BE36-B6E317034551}">
      <dsp:nvSpPr>
        <dsp:cNvPr id="0" name=""/>
        <dsp:cNvSpPr/>
      </dsp:nvSpPr>
      <dsp:spPr>
        <a:xfrm>
          <a:off x="0" y="809181"/>
          <a:ext cx="4971603" cy="1493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BEC15B-FC62-4F39-9ABA-E7BF09B8B8C0}">
      <dsp:nvSpPr>
        <dsp:cNvPr id="0" name=""/>
        <dsp:cNvSpPr/>
      </dsp:nvSpPr>
      <dsp:spPr>
        <a:xfrm>
          <a:off x="451896" y="1145303"/>
          <a:ext cx="821630" cy="8216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EDB0A7-CD2A-4B3D-93DE-8AC7102E4565}">
      <dsp:nvSpPr>
        <dsp:cNvPr id="0" name=""/>
        <dsp:cNvSpPr/>
      </dsp:nvSpPr>
      <dsp:spPr>
        <a:xfrm>
          <a:off x="1725424" y="809181"/>
          <a:ext cx="3246178" cy="149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l" defTabSz="1111250">
            <a:lnSpc>
              <a:spcPct val="90000"/>
            </a:lnSpc>
            <a:spcBef>
              <a:spcPct val="0"/>
            </a:spcBef>
            <a:spcAft>
              <a:spcPct val="35000"/>
            </a:spcAft>
            <a:buNone/>
          </a:pPr>
          <a:r>
            <a:rPr lang="en-US" sz="2500" kern="1200" dirty="0"/>
            <a:t>Consensus to proceed with </a:t>
          </a:r>
          <a:br>
            <a:rPr lang="en-US" sz="2500" kern="1200" dirty="0"/>
          </a:br>
          <a:r>
            <a:rPr lang="en-US" sz="2500" kern="1200" dirty="0"/>
            <a:t>Phase I Study</a:t>
          </a:r>
        </a:p>
      </dsp:txBody>
      <dsp:txXfrm>
        <a:off x="1725424" y="809181"/>
        <a:ext cx="3246178" cy="1493874"/>
      </dsp:txXfrm>
    </dsp:sp>
    <dsp:sp modelId="{C3A7AACD-8D75-412B-8849-943F85086E23}">
      <dsp:nvSpPr>
        <dsp:cNvPr id="0" name=""/>
        <dsp:cNvSpPr/>
      </dsp:nvSpPr>
      <dsp:spPr>
        <a:xfrm>
          <a:off x="0" y="2676524"/>
          <a:ext cx="4971603" cy="1493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4AC0EC-BD57-419E-BDFA-5C1E029C1186}">
      <dsp:nvSpPr>
        <dsp:cNvPr id="0" name=""/>
        <dsp:cNvSpPr/>
      </dsp:nvSpPr>
      <dsp:spPr>
        <a:xfrm>
          <a:off x="451896" y="3012646"/>
          <a:ext cx="821630" cy="8216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829B55-9CE6-4C58-B0AF-B962B287125E}">
      <dsp:nvSpPr>
        <dsp:cNvPr id="0" name=""/>
        <dsp:cNvSpPr/>
      </dsp:nvSpPr>
      <dsp:spPr>
        <a:xfrm>
          <a:off x="1725424" y="2676524"/>
          <a:ext cx="3246178" cy="1493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102" tIns="158102" rIns="158102" bIns="158102" numCol="1" spcCol="1270" anchor="ctr" anchorCtr="0">
          <a:noAutofit/>
        </a:bodyPr>
        <a:lstStyle/>
        <a:p>
          <a:pPr marL="0" lvl="0" indent="0" algn="l" defTabSz="1111250">
            <a:lnSpc>
              <a:spcPct val="90000"/>
            </a:lnSpc>
            <a:spcBef>
              <a:spcPct val="0"/>
            </a:spcBef>
            <a:spcAft>
              <a:spcPct val="35000"/>
            </a:spcAft>
            <a:buNone/>
          </a:pPr>
          <a:r>
            <a:rPr lang="en-US" sz="2500" kern="1200"/>
            <a:t>Retain Ciorba Group</a:t>
          </a:r>
        </a:p>
      </dsp:txBody>
      <dsp:txXfrm>
        <a:off x="1725424" y="2676524"/>
        <a:ext cx="3246178" cy="149387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013467-1511-4D66-8640-4A40DAA9EF35}" type="datetimeFigureOut">
              <a:rPr lang="en-US" smtClean="0"/>
              <a:t>1/26/2026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4BB8E2-7B22-4951-A01D-2E9EB5BF7D28}" type="slidenum">
              <a:rPr lang="en-US" smtClean="0"/>
              <a:t>‹#›</a:t>
            </a:fld>
            <a:endParaRPr lang="en-US"/>
          </a:p>
        </p:txBody>
      </p:sp>
    </p:spTree>
    <p:extLst>
      <p:ext uri="{BB962C8B-B14F-4D97-AF65-F5344CB8AC3E}">
        <p14:creationId xmlns:p14="http://schemas.microsoft.com/office/powerpoint/2010/main" val="2350667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vok.org/DocumentCenter/View/211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Village has many tools in the toolbox that direct planning generally on the Green Bay Road Corridor. There has been many planning efforts that have guided certain actions. </a:t>
            </a:r>
          </a:p>
          <a:p>
            <a:endParaRPr lang="en-US" dirty="0"/>
          </a:p>
          <a:p>
            <a:r>
              <a:rPr lang="en-US" dirty="0"/>
              <a:t>First and foremost, </a:t>
            </a:r>
            <a:r>
              <a:rPr lang="en-US" sz="1200" b="0" i="0" kern="1200" dirty="0">
                <a:solidFill>
                  <a:schemeClr val="tx1"/>
                </a:solidFill>
                <a:effectLst/>
                <a:latin typeface="+mn-lt"/>
                <a:ea typeface="+mn-ea"/>
                <a:cs typeface="+mn-cs"/>
              </a:rPr>
              <a:t>The Village's Comprehensive Plan was adopted on January 14, 2008, and establishes goals, and objectives for land-use, transportation, and community facilities, for the future development of the Village.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2012, an analysis of the Green Bay Road corridor mobility was conducted. The analysis was led by the Plan Commission and included representatives from Sears School, the Park District, PACE, METRA, Union Pacific, and IDOT, with consulting support from Houseal Lavigne (planning), </a:t>
            </a:r>
            <a:r>
              <a:rPr lang="en-US" sz="1200" b="0" i="0" kern="1200" dirty="0" err="1">
                <a:solidFill>
                  <a:schemeClr val="tx1"/>
                </a:solidFill>
                <a:effectLst/>
                <a:latin typeface="+mn-lt"/>
                <a:ea typeface="+mn-ea"/>
                <a:cs typeface="+mn-cs"/>
              </a:rPr>
              <a:t>Gewalt</a:t>
            </a:r>
            <a:r>
              <a:rPr lang="en-US" sz="1200" b="0" i="0" kern="1200" dirty="0">
                <a:solidFill>
                  <a:schemeClr val="tx1"/>
                </a:solidFill>
                <a:effectLst/>
                <a:latin typeface="+mn-lt"/>
                <a:ea typeface="+mn-ea"/>
                <a:cs typeface="+mn-cs"/>
              </a:rPr>
              <a:t> Hamilton (traffic engineering), Active Transportation Alliance (transit specialists), and </a:t>
            </a:r>
            <a:r>
              <a:rPr lang="en-US" sz="1200" b="0" i="0" kern="1200" dirty="0" err="1">
                <a:solidFill>
                  <a:schemeClr val="tx1"/>
                </a:solidFill>
                <a:effectLst/>
                <a:latin typeface="+mn-lt"/>
                <a:ea typeface="+mn-ea"/>
                <a:cs typeface="+mn-cs"/>
              </a:rPr>
              <a:t>Altamanu</a:t>
            </a:r>
            <a:r>
              <a:rPr lang="en-US" sz="1200" b="0" i="0" kern="1200" dirty="0">
                <a:solidFill>
                  <a:schemeClr val="tx1"/>
                </a:solidFill>
                <a:effectLst/>
                <a:latin typeface="+mn-lt"/>
                <a:ea typeface="+mn-ea"/>
                <a:cs typeface="+mn-cs"/>
              </a:rPr>
              <a:t> (urban planning). As a result of the study, the </a:t>
            </a:r>
            <a:r>
              <a:rPr lang="en-US" sz="1200" b="0" i="0" u="sng" kern="1200" dirty="0">
                <a:solidFill>
                  <a:schemeClr val="tx1"/>
                </a:solidFill>
                <a:effectLst/>
                <a:latin typeface="+mn-lt"/>
                <a:ea typeface="+mn-ea"/>
                <a:cs typeface="+mn-cs"/>
                <a:hlinkClick r:id="rId3"/>
              </a:rPr>
              <a:t>Green Bay Road Conceptual Transportation and Streetscape plan</a:t>
            </a:r>
            <a:r>
              <a:rPr lang="en-US" sz="1200" b="0" i="0" kern="1200" dirty="0">
                <a:solidFill>
                  <a:schemeClr val="tx1"/>
                </a:solidFill>
                <a:effectLst/>
                <a:latin typeface="+mn-lt"/>
                <a:ea typeface="+mn-ea"/>
                <a:cs typeface="+mn-cs"/>
              </a:rPr>
              <a:t> was delivered in October 2013. In the 10 years since the report was delivered, several of the recommended changes have been implemented, including the relocation of Sterling Road and the reconfiguration of the Richmond/Kenilworth intersection near the train station.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2022, the Village completed the re-visioning process for the Green Bay Road business corridor. The process included focus group meetings, public forums, as well as stakeholder surveys. During the visioning process, several commenters raised concerns related to traffic speed and pedestrian safety along Green Bay Road. Given these concerns, in addition to the renewed interest in the business district and desire to create a pedestrian-friendly area, a review of the configuration of Green Bay Road within the business district was identified as a primary goal of the Village Board in 2023.</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2023, the villages of Kenilworth and Winnetka entered into a joint agreement with Ciorba Group to initiate a conceptual study of Green Bay Road between Kenilworth Avenue and Winnetka Road. The purpose of the study is to explore the feasibility and desirability of roadway reconfiguration concepts and identify streetscape enhancements. Over the past year, staff from both communities have been working with Ciorba to develop potential concepts to share with residents. In 2024, several open houses were held to gather public input on potential streetscape and alignment concepts for Green Bay Road. Ciorba is utilizing that feedback to further refine the concepts.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FA4BB8E2-7B22-4951-A01D-2E9EB5BF7D28}" type="slidenum">
              <a:rPr lang="en-US" smtClean="0"/>
              <a:t>4</a:t>
            </a:fld>
            <a:endParaRPr lang="en-US"/>
          </a:p>
        </p:txBody>
      </p:sp>
    </p:spTree>
    <p:extLst>
      <p:ext uri="{BB962C8B-B14F-4D97-AF65-F5344CB8AC3E}">
        <p14:creationId xmlns:p14="http://schemas.microsoft.com/office/powerpoint/2010/main" val="837421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Several of the recommended changes have since been implemented: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Reconfigured parking on Richmond Road, east of the Metra station;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Realigned Sterling Road intersection;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New development opportunity at 604 Green Bay Road; and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Shortened pedestrian crossing at Kenilworth Avenue / Richmond Road intersection. </a:t>
            </a:r>
          </a:p>
          <a:p>
            <a:endParaRPr lang="en-US" dirty="0"/>
          </a:p>
        </p:txBody>
      </p:sp>
      <p:sp>
        <p:nvSpPr>
          <p:cNvPr id="4" name="Slide Number Placeholder 3"/>
          <p:cNvSpPr>
            <a:spLocks noGrp="1"/>
          </p:cNvSpPr>
          <p:nvPr>
            <p:ph type="sldNum" sz="quarter" idx="5"/>
          </p:nvPr>
        </p:nvSpPr>
        <p:spPr/>
        <p:txBody>
          <a:bodyPr/>
          <a:lstStyle/>
          <a:p>
            <a:fld id="{FA4BB8E2-7B22-4951-A01D-2E9EB5BF7D28}" type="slidenum">
              <a:rPr lang="en-US" smtClean="0"/>
              <a:t>5</a:t>
            </a:fld>
            <a:endParaRPr lang="en-US"/>
          </a:p>
        </p:txBody>
      </p:sp>
    </p:spTree>
    <p:extLst>
      <p:ext uri="{BB962C8B-B14F-4D97-AF65-F5344CB8AC3E}">
        <p14:creationId xmlns:p14="http://schemas.microsoft.com/office/powerpoint/2010/main" val="3671668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define the Goals: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Improved safety may include reduced lanes (road diet), slowed traffic, additional crosswalks.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Improved walkability by creating wider sidewalks and additional crosswalks.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Increased parking with diagonal configuration, also exploring shared parking arrangements such as use of adjacent parking lots.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Beautification of the corridor but creating landscaped bump-outs, planting more trees.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Places to gather to create community such adding wider sidewalks for outdoor dining.  </a:t>
            </a:r>
          </a:p>
          <a:p>
            <a:endParaRPr lang="en-US" dirty="0"/>
          </a:p>
        </p:txBody>
      </p:sp>
      <p:sp>
        <p:nvSpPr>
          <p:cNvPr id="4" name="Slide Number Placeholder 3"/>
          <p:cNvSpPr>
            <a:spLocks noGrp="1"/>
          </p:cNvSpPr>
          <p:nvPr>
            <p:ph type="sldNum" sz="quarter" idx="5"/>
          </p:nvPr>
        </p:nvSpPr>
        <p:spPr/>
        <p:txBody>
          <a:bodyPr/>
          <a:lstStyle/>
          <a:p>
            <a:fld id="{FA4BB8E2-7B22-4951-A01D-2E9EB5BF7D28}" type="slidenum">
              <a:rPr lang="en-US" smtClean="0"/>
              <a:t>6</a:t>
            </a:fld>
            <a:endParaRPr lang="en-US"/>
          </a:p>
        </p:txBody>
      </p:sp>
    </p:spTree>
    <p:extLst>
      <p:ext uri="{BB962C8B-B14F-4D97-AF65-F5344CB8AC3E}">
        <p14:creationId xmlns:p14="http://schemas.microsoft.com/office/powerpoint/2010/main" val="3755559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Phase I, several concepts will be explored in addition to the ones proposed in the conceptual design. </a:t>
            </a:r>
          </a:p>
          <a:p>
            <a:endParaRPr lang="en-US" dirty="0"/>
          </a:p>
          <a:p>
            <a:pPr marL="228600" indent="-228600">
              <a:buAutoNum type="arabicParenR"/>
            </a:pPr>
            <a:r>
              <a:rPr lang="en-US" sz="1200" b="0" i="0" kern="1200" dirty="0">
                <a:solidFill>
                  <a:schemeClr val="tx1"/>
                </a:solidFill>
                <a:effectLst/>
                <a:latin typeface="+mn-lt"/>
                <a:ea typeface="+mn-ea"/>
                <a:cs typeface="+mn-cs"/>
              </a:rPr>
              <a:t>Maintain parallel parking on both sides to be able to provide a wider sidewalk.  The landscaped bump outs and mid-block crosswalks would need to be reviewed in terms of parking.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0" i="0" kern="1200" dirty="0">
                <a:solidFill>
                  <a:schemeClr val="tx1"/>
                </a:solidFill>
                <a:effectLst/>
                <a:latin typeface="+mn-lt"/>
                <a:ea typeface="+mn-ea"/>
                <a:cs typeface="+mn-cs"/>
              </a:rPr>
              <a:t>Maintain parallel parking on both sides plus add bike lanes.  This would help with additional funding alternatives especially when it addresses connectivity with other bike facilities.  This would help with the purpose and need statement for the Phase I.  This would impact the amount of additional sidewalk</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0" i="0" kern="1200" dirty="0">
                <a:solidFill>
                  <a:schemeClr val="tx1"/>
                </a:solidFill>
                <a:effectLst/>
                <a:latin typeface="+mn-lt"/>
                <a:ea typeface="+mn-ea"/>
                <a:cs typeface="+mn-cs"/>
              </a:rPr>
              <a:t>Diagonal parking, but without the separation between the through lanes of Green Bay Roa, we have provided a few examples in your packet.  This would alleviate the concerns about navigating between the parking area and the through movements.</a:t>
            </a:r>
          </a:p>
        </p:txBody>
      </p:sp>
      <p:sp>
        <p:nvSpPr>
          <p:cNvPr id="4" name="Slide Number Placeholder 3"/>
          <p:cNvSpPr>
            <a:spLocks noGrp="1"/>
          </p:cNvSpPr>
          <p:nvPr>
            <p:ph type="sldNum" sz="quarter" idx="5"/>
          </p:nvPr>
        </p:nvSpPr>
        <p:spPr/>
        <p:txBody>
          <a:bodyPr/>
          <a:lstStyle/>
          <a:p>
            <a:fld id="{FA4BB8E2-7B22-4951-A01D-2E9EB5BF7D28}" type="slidenum">
              <a:rPr lang="en-US" smtClean="0"/>
              <a:t>7</a:t>
            </a:fld>
            <a:endParaRPr lang="en-US"/>
          </a:p>
        </p:txBody>
      </p:sp>
    </p:spTree>
    <p:extLst>
      <p:ext uri="{BB962C8B-B14F-4D97-AF65-F5344CB8AC3E}">
        <p14:creationId xmlns:p14="http://schemas.microsoft.com/office/powerpoint/2010/main" val="246879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4BB8E2-7B22-4951-A01D-2E9EB5BF7D28}" type="slidenum">
              <a:rPr lang="en-US" smtClean="0"/>
              <a:t>8</a:t>
            </a:fld>
            <a:endParaRPr lang="en-US"/>
          </a:p>
        </p:txBody>
      </p:sp>
    </p:spTree>
    <p:extLst>
      <p:ext uri="{BB962C8B-B14F-4D97-AF65-F5344CB8AC3E}">
        <p14:creationId xmlns:p14="http://schemas.microsoft.com/office/powerpoint/2010/main" val="1352977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Its important to know that projects like these are good candidates for grants.</a:t>
            </a:r>
          </a:p>
          <a:p>
            <a:endParaRPr lang="en-US" dirty="0"/>
          </a:p>
          <a:p>
            <a:r>
              <a:rPr lang="en-US" dirty="0"/>
              <a:t>The most recent example was the resurfacing of Kenilworth Avenue between Sheridan and Green Bay Road. The Village was selected to receive Surface Transportation Program (STP) funding for the project, which had a 70/30 federal-local cost-share, offsetting a significant portion of the cost of the project. </a:t>
            </a:r>
          </a:p>
        </p:txBody>
      </p:sp>
      <p:sp>
        <p:nvSpPr>
          <p:cNvPr id="4" name="Slide Number Placeholder 3"/>
          <p:cNvSpPr>
            <a:spLocks noGrp="1"/>
          </p:cNvSpPr>
          <p:nvPr>
            <p:ph type="sldNum" sz="quarter" idx="5"/>
          </p:nvPr>
        </p:nvSpPr>
        <p:spPr/>
        <p:txBody>
          <a:bodyPr/>
          <a:lstStyle/>
          <a:p>
            <a:fld id="{FA4BB8E2-7B22-4951-A01D-2E9EB5BF7D28}" type="slidenum">
              <a:rPr lang="en-US" smtClean="0"/>
              <a:t>9</a:t>
            </a:fld>
            <a:endParaRPr lang="en-US"/>
          </a:p>
        </p:txBody>
      </p:sp>
    </p:spTree>
    <p:extLst>
      <p:ext uri="{BB962C8B-B14F-4D97-AF65-F5344CB8AC3E}">
        <p14:creationId xmlns:p14="http://schemas.microsoft.com/office/powerpoint/2010/main" val="123354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4BB8E2-7B22-4951-A01D-2E9EB5BF7D28}" type="slidenum">
              <a:rPr lang="en-US" smtClean="0"/>
              <a:t>10</a:t>
            </a:fld>
            <a:endParaRPr lang="en-US"/>
          </a:p>
        </p:txBody>
      </p:sp>
    </p:spTree>
    <p:extLst>
      <p:ext uri="{BB962C8B-B14F-4D97-AF65-F5344CB8AC3E}">
        <p14:creationId xmlns:p14="http://schemas.microsoft.com/office/powerpoint/2010/main" val="244524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19501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21379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62143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79307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61401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61601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88857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25242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8311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29770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24000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4676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63244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85956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989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75387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CAD085-E8A6-8845-BD4E-CB4CCA059FC4}" type="datetimeFigureOut">
              <a:rPr lang="en-US" smtClean="0"/>
              <a:t>1/26/2026</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1100027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597A95-3D38-0997-99CF-A67F6C5B0DDA}"/>
              </a:ext>
            </a:extLst>
          </p:cNvPr>
          <p:cNvPicPr>
            <a:picLocks noChangeAspect="1"/>
          </p:cNvPicPr>
          <p:nvPr/>
        </p:nvPicPr>
        <p:blipFill>
          <a:blip r:embed="rId2"/>
          <a:srcRect l="16125" r="18897"/>
          <a:stretch>
            <a:fillRect/>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507999" y="609600"/>
            <a:ext cx="3119731" cy="2819400"/>
          </a:xfrm>
        </p:spPr>
        <p:txBody>
          <a:bodyPr>
            <a:normAutofit/>
          </a:bodyPr>
          <a:lstStyle/>
          <a:p>
            <a:pPr>
              <a:lnSpc>
                <a:spcPct val="90000"/>
              </a:lnSpc>
            </a:pPr>
            <a:r>
              <a:rPr lang="en-US" sz="3200" b="1" dirty="0"/>
              <a:t>Green Bay Road Corridor and Streetscape Improvements</a:t>
            </a:r>
          </a:p>
        </p:txBody>
      </p:sp>
      <p:sp>
        <p:nvSpPr>
          <p:cNvPr id="3" name="Content Placeholder 2"/>
          <p:cNvSpPr>
            <a:spLocks noGrp="1"/>
          </p:cNvSpPr>
          <p:nvPr>
            <p:ph idx="1"/>
          </p:nvPr>
        </p:nvSpPr>
        <p:spPr>
          <a:xfrm>
            <a:off x="507999" y="3852785"/>
            <a:ext cx="2888342" cy="2612362"/>
          </a:xfrm>
        </p:spPr>
        <p:txBody>
          <a:bodyPr>
            <a:normAutofit fontScale="92500" lnSpcReduction="20000"/>
          </a:bodyPr>
          <a:lstStyle/>
          <a:p>
            <a:pPr marL="0" indent="0">
              <a:spcBef>
                <a:spcPts val="0"/>
              </a:spcBef>
              <a:spcAft>
                <a:spcPts val="600"/>
              </a:spcAft>
              <a:buNone/>
            </a:pPr>
            <a:endParaRPr lang="en-US" dirty="0"/>
          </a:p>
          <a:p>
            <a:pPr marL="0" indent="0">
              <a:spcBef>
                <a:spcPts val="0"/>
              </a:spcBef>
              <a:spcAft>
                <a:spcPts val="600"/>
              </a:spcAft>
              <a:buNone/>
            </a:pPr>
            <a:endParaRPr lang="en-US" dirty="0"/>
          </a:p>
          <a:p>
            <a:pPr marL="0" indent="0">
              <a:spcBef>
                <a:spcPts val="0"/>
              </a:spcBef>
              <a:spcAft>
                <a:spcPts val="600"/>
              </a:spcAft>
              <a:buNone/>
            </a:pPr>
            <a:endParaRPr lang="en-US" dirty="0"/>
          </a:p>
          <a:p>
            <a:pPr marL="0" indent="0">
              <a:spcBef>
                <a:spcPts val="0"/>
              </a:spcBef>
              <a:spcAft>
                <a:spcPts val="600"/>
              </a:spcAft>
              <a:buNone/>
            </a:pPr>
            <a:endParaRPr lang="en-US" dirty="0"/>
          </a:p>
          <a:p>
            <a:pPr marL="0" indent="0">
              <a:spcBef>
                <a:spcPts val="0"/>
              </a:spcBef>
              <a:spcAft>
                <a:spcPts val="600"/>
              </a:spcAft>
              <a:buNone/>
            </a:pPr>
            <a:endParaRPr lang="en-US" dirty="0"/>
          </a:p>
          <a:p>
            <a:pPr marL="0" indent="0">
              <a:spcBef>
                <a:spcPts val="0"/>
              </a:spcBef>
              <a:spcAft>
                <a:spcPts val="600"/>
              </a:spcAft>
              <a:buNone/>
            </a:pPr>
            <a:endParaRPr lang="en-US" dirty="0"/>
          </a:p>
          <a:p>
            <a:pPr marL="0" indent="0">
              <a:spcBef>
                <a:spcPts val="0"/>
              </a:spcBef>
              <a:buNone/>
            </a:pPr>
            <a:r>
              <a:rPr lang="en-US" dirty="0"/>
              <a:t>Village of Kenilworth</a:t>
            </a:r>
          </a:p>
          <a:p>
            <a:pPr marL="0" indent="0">
              <a:spcBef>
                <a:spcPts val="0"/>
              </a:spcBef>
              <a:buNone/>
            </a:pPr>
            <a:r>
              <a:rPr lang="en-US" dirty="0"/>
              <a:t>January 26, 2026 </a:t>
            </a:r>
          </a:p>
          <a:p>
            <a:pPr marL="0" indent="0">
              <a:spcBef>
                <a:spcPts val="0"/>
              </a:spcBef>
              <a:buNone/>
            </a:pPr>
            <a:r>
              <a:rPr lang="en-US" dirty="0"/>
              <a:t>Village Board </a:t>
            </a:r>
          </a:p>
        </p:txBody>
      </p:sp>
      <p:cxnSp>
        <p:nvCxnSpPr>
          <p:cNvPr id="54" name="Straight Connector 5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6211" y="1382486"/>
            <a:ext cx="2660686" cy="4093028"/>
          </a:xfrm>
        </p:spPr>
        <p:txBody>
          <a:bodyPr anchor="ctr">
            <a:normAutofit/>
          </a:bodyPr>
          <a:lstStyle/>
          <a:p>
            <a:r>
              <a:rPr lang="en-US" sz="3800" dirty="0"/>
              <a:t>Next Steps</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950" y="-8467"/>
            <a:ext cx="3575050"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289" y="0"/>
            <a:ext cx="4660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FAE98BF-9F85-FA5A-094E-CC9E2E34EC2A}"/>
              </a:ext>
            </a:extLst>
          </p:cNvPr>
          <p:cNvGraphicFramePr>
            <a:graphicFrameLocks noGrp="1"/>
          </p:cNvGraphicFramePr>
          <p:nvPr>
            <p:ph idx="1"/>
            <p:extLst>
              <p:ext uri="{D42A27DB-BD31-4B8C-83A1-F6EECF244321}">
                <p14:modId xmlns:p14="http://schemas.microsoft.com/office/powerpoint/2010/main" val="1773877699"/>
              </p:ext>
            </p:extLst>
          </p:nvPr>
        </p:nvGraphicFramePr>
        <p:xfrm>
          <a:off x="3687414" y="944563"/>
          <a:ext cx="4971603" cy="4979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609600"/>
            <a:ext cx="7648121" cy="1099457"/>
          </a:xfrm>
        </p:spPr>
        <p:txBody>
          <a:bodyPr>
            <a:normAutofit/>
          </a:bodyPr>
          <a:lstStyle/>
          <a:p>
            <a:r>
              <a:rPr lang="en-US"/>
              <a:t>Agenda </a:t>
            </a:r>
            <a:endParaRPr lang="en-US" dirty="0"/>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7541E4C0-B765-5478-8390-958768F77911}"/>
              </a:ext>
            </a:extLst>
          </p:cNvPr>
          <p:cNvGraphicFramePr>
            <a:graphicFrameLocks noGrp="1"/>
          </p:cNvGraphicFramePr>
          <p:nvPr>
            <p:ph idx="1"/>
            <p:extLst>
              <p:ext uri="{D42A27DB-BD31-4B8C-83A1-F6EECF244321}">
                <p14:modId xmlns:p14="http://schemas.microsoft.com/office/powerpoint/2010/main" val="2649095706"/>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981075"/>
            <a:ext cx="7648121" cy="1099457"/>
          </a:xfrm>
        </p:spPr>
        <p:txBody>
          <a:bodyPr>
            <a:normAutofit/>
          </a:bodyPr>
          <a:lstStyle/>
          <a:p>
            <a:r>
              <a:rPr dirty="0"/>
              <a:t>Project Background</a:t>
            </a:r>
          </a:p>
        </p:txBody>
      </p:sp>
      <p:sp>
        <p:nvSpPr>
          <p:cNvPr id="16" name="Isosceles Triangle 1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8" name="Content Placeholder 2">
            <a:extLst>
              <a:ext uri="{FF2B5EF4-FFF2-40B4-BE49-F238E27FC236}">
                <a16:creationId xmlns:a16="http://schemas.microsoft.com/office/drawing/2014/main" id="{FF93BC31-8310-EAAF-9BB8-4B2903A700C8}"/>
              </a:ext>
            </a:extLst>
          </p:cNvPr>
          <p:cNvGraphicFramePr>
            <a:graphicFrameLocks noGrp="1"/>
          </p:cNvGraphicFramePr>
          <p:nvPr>
            <p:ph idx="1"/>
            <p:extLst>
              <p:ext uri="{D42A27DB-BD31-4B8C-83A1-F6EECF244321}">
                <p14:modId xmlns:p14="http://schemas.microsoft.com/office/powerpoint/2010/main" val="134571214"/>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49509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95095" y="-3"/>
            <a:ext cx="792559"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338509" y="643467"/>
            <a:ext cx="3495094" cy="1375608"/>
          </a:xfrm>
        </p:spPr>
        <p:txBody>
          <a:bodyPr anchor="ctr">
            <a:normAutofit/>
          </a:bodyPr>
          <a:lstStyle/>
          <a:p>
            <a:r>
              <a:rPr lang="en-US" dirty="0">
                <a:solidFill>
                  <a:schemeClr val="bg1"/>
                </a:solidFill>
              </a:rPr>
              <a:t>Planning Efforts</a:t>
            </a:r>
          </a:p>
        </p:txBody>
      </p:sp>
      <p:sp>
        <p:nvSpPr>
          <p:cNvPr id="3" name="Content Placeholder 2"/>
          <p:cNvSpPr>
            <a:spLocks noGrp="1"/>
          </p:cNvSpPr>
          <p:nvPr>
            <p:ph idx="1"/>
          </p:nvPr>
        </p:nvSpPr>
        <p:spPr>
          <a:xfrm>
            <a:off x="505315" y="2160590"/>
            <a:ext cx="3152284" cy="3741446"/>
          </a:xfrm>
        </p:spPr>
        <p:txBody>
          <a:bodyPr>
            <a:normAutofit fontScale="92500" lnSpcReduction="20000"/>
          </a:bodyPr>
          <a:lstStyle/>
          <a:p>
            <a:r>
              <a:rPr lang="en-US" sz="2400" dirty="0">
                <a:solidFill>
                  <a:schemeClr val="bg1"/>
                </a:solidFill>
              </a:rPr>
              <a:t>2008 Comprehensive Plan </a:t>
            </a:r>
          </a:p>
          <a:p>
            <a:r>
              <a:rPr lang="en-US" sz="2400" dirty="0">
                <a:solidFill>
                  <a:schemeClr val="bg1"/>
                </a:solidFill>
              </a:rPr>
              <a:t>2013 </a:t>
            </a:r>
            <a:br>
              <a:rPr lang="en-US" sz="2400" dirty="0">
                <a:solidFill>
                  <a:schemeClr val="bg1"/>
                </a:solidFill>
              </a:rPr>
            </a:br>
            <a:r>
              <a:rPr lang="en-US" sz="2400" dirty="0">
                <a:solidFill>
                  <a:schemeClr val="bg1"/>
                </a:solidFill>
              </a:rPr>
              <a:t>Streetscape Plan</a:t>
            </a:r>
          </a:p>
          <a:p>
            <a:r>
              <a:rPr lang="en-US" sz="2400" dirty="0">
                <a:solidFill>
                  <a:schemeClr val="bg1"/>
                </a:solidFill>
              </a:rPr>
              <a:t>2021 </a:t>
            </a:r>
            <a:br>
              <a:rPr lang="en-US" sz="2400" dirty="0">
                <a:solidFill>
                  <a:schemeClr val="bg1"/>
                </a:solidFill>
              </a:rPr>
            </a:br>
            <a:r>
              <a:rPr lang="en-US" sz="2400" dirty="0">
                <a:solidFill>
                  <a:schemeClr val="bg1"/>
                </a:solidFill>
              </a:rPr>
              <a:t>Visioning Process</a:t>
            </a:r>
          </a:p>
          <a:p>
            <a:r>
              <a:rPr lang="en-US" sz="2400" dirty="0">
                <a:solidFill>
                  <a:schemeClr val="bg1"/>
                </a:solidFill>
              </a:rPr>
              <a:t>2023–2024 Enhancement Study </a:t>
            </a:r>
            <a:r>
              <a:rPr lang="en-US" sz="1300" dirty="0">
                <a:solidFill>
                  <a:schemeClr val="bg1"/>
                </a:solidFill>
              </a:rPr>
              <a:t>(Conceptual Design)</a:t>
            </a:r>
          </a:p>
          <a:p>
            <a:r>
              <a:rPr lang="en-US" sz="2400" dirty="0">
                <a:solidFill>
                  <a:schemeClr val="bg1"/>
                </a:solidFill>
              </a:rPr>
              <a:t>2026 Phase I Engineering </a:t>
            </a:r>
            <a:r>
              <a:rPr lang="en-US" sz="1300" dirty="0">
                <a:solidFill>
                  <a:schemeClr val="bg1"/>
                </a:solidFill>
              </a:rPr>
              <a:t>(Pending) </a:t>
            </a:r>
          </a:p>
        </p:txBody>
      </p:sp>
      <p:pic>
        <p:nvPicPr>
          <p:cNvPr id="5" name="Picture 4" descr="Text, letter&#10;&#10;AI-generated content may be incorrect.">
            <a:extLst>
              <a:ext uri="{FF2B5EF4-FFF2-40B4-BE49-F238E27FC236}">
                <a16:creationId xmlns:a16="http://schemas.microsoft.com/office/drawing/2014/main" id="{FD4547BE-D860-C854-18A5-0F0CB4777070}"/>
              </a:ext>
            </a:extLst>
          </p:cNvPr>
          <p:cNvPicPr>
            <a:picLocks noChangeAspect="1"/>
          </p:cNvPicPr>
          <p:nvPr/>
        </p:nvPicPr>
        <p:blipFill>
          <a:blip r:embed="rId3"/>
          <a:stretch>
            <a:fillRect/>
          </a:stretch>
        </p:blipFill>
        <p:spPr>
          <a:xfrm>
            <a:off x="3891374" y="3645542"/>
            <a:ext cx="3857625" cy="2816065"/>
          </a:xfrm>
          <a:prstGeom prst="rect">
            <a:avLst/>
          </a:prstGeom>
        </p:spPr>
      </p:pic>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16772" y="4013200"/>
            <a:ext cx="3365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7" name="Picture 6" descr="Diagram&#10;&#10;AI-generated content may be incorrect.">
            <a:extLst>
              <a:ext uri="{FF2B5EF4-FFF2-40B4-BE49-F238E27FC236}">
                <a16:creationId xmlns:a16="http://schemas.microsoft.com/office/drawing/2014/main" id="{17166EF8-1299-62E6-6FAA-48A916FD0E36}"/>
              </a:ext>
            </a:extLst>
          </p:cNvPr>
          <p:cNvPicPr>
            <a:picLocks noChangeAspect="1"/>
          </p:cNvPicPr>
          <p:nvPr/>
        </p:nvPicPr>
        <p:blipFill>
          <a:blip r:embed="rId4"/>
          <a:stretch>
            <a:fillRect/>
          </a:stretch>
        </p:blipFill>
        <p:spPr>
          <a:xfrm>
            <a:off x="4626163" y="221995"/>
            <a:ext cx="4042429" cy="30271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Implemented Improvements</a:t>
            </a:r>
          </a:p>
        </p:txBody>
      </p:sp>
      <p:sp>
        <p:nvSpPr>
          <p:cNvPr id="3" name="Content Placeholder 2"/>
          <p:cNvSpPr>
            <a:spLocks noGrp="1"/>
          </p:cNvSpPr>
          <p:nvPr>
            <p:ph idx="1"/>
          </p:nvPr>
        </p:nvSpPr>
        <p:spPr>
          <a:xfrm>
            <a:off x="609598" y="1233714"/>
            <a:ext cx="6901545" cy="1828141"/>
          </a:xfrm>
        </p:spPr>
        <p:txBody>
          <a:bodyPr numCol="2">
            <a:normAutofit/>
          </a:bodyPr>
          <a:lstStyle/>
          <a:p>
            <a:pPr>
              <a:spcBef>
                <a:spcPts val="0"/>
              </a:spcBef>
            </a:pPr>
            <a:r>
              <a:rPr lang="en-US" dirty="0"/>
              <a:t>Sterling Road Realignment (2019) </a:t>
            </a:r>
          </a:p>
          <a:p>
            <a:pPr>
              <a:spcBef>
                <a:spcPts val="0"/>
              </a:spcBef>
            </a:pPr>
            <a:r>
              <a:rPr lang="en-US" dirty="0"/>
              <a:t>Richmond Road Parking (2020)</a:t>
            </a:r>
          </a:p>
          <a:p>
            <a:pPr>
              <a:spcBef>
                <a:spcPts val="0"/>
              </a:spcBef>
            </a:pPr>
            <a:r>
              <a:rPr lang="en-US" dirty="0"/>
              <a:t>Pedestrian Safety Improvements (2021-2022)</a:t>
            </a:r>
          </a:p>
          <a:p>
            <a:pPr>
              <a:spcBef>
                <a:spcPts val="0"/>
              </a:spcBef>
            </a:pPr>
            <a:r>
              <a:rPr lang="en-US" dirty="0"/>
              <a:t>604 Green Bay Development Opp. </a:t>
            </a:r>
          </a:p>
          <a:p>
            <a:pPr>
              <a:spcBef>
                <a:spcPts val="0"/>
              </a:spcBef>
            </a:pPr>
            <a:r>
              <a:rPr lang="en-US"/>
              <a:t>Variety of Code </a:t>
            </a:r>
            <a:r>
              <a:rPr lang="en-US" dirty="0"/>
              <a:t>Amendments </a:t>
            </a:r>
          </a:p>
          <a:p>
            <a:pPr>
              <a:spcBef>
                <a:spcPts val="0"/>
              </a:spcBef>
            </a:pPr>
            <a:r>
              <a:rPr lang="en-US" dirty="0"/>
              <a:t>Planters (2024-)</a:t>
            </a:r>
          </a:p>
          <a:p>
            <a:pPr>
              <a:spcBef>
                <a:spcPts val="0"/>
              </a:spcBef>
            </a:pPr>
            <a:r>
              <a:rPr lang="en-US" dirty="0"/>
              <a:t>Façade Grant Improvement  Program (2024-)</a:t>
            </a:r>
          </a:p>
        </p:txBody>
      </p:sp>
      <p:pic>
        <p:nvPicPr>
          <p:cNvPr id="5" name="Picture 4" descr="A picture containing text, tree&#10;&#10;AI-generated content may be incorrect.">
            <a:extLst>
              <a:ext uri="{FF2B5EF4-FFF2-40B4-BE49-F238E27FC236}">
                <a16:creationId xmlns:a16="http://schemas.microsoft.com/office/drawing/2014/main" id="{D2A080DB-6951-A588-CC41-65FF5B0A6E97}"/>
              </a:ext>
            </a:extLst>
          </p:cNvPr>
          <p:cNvPicPr>
            <a:picLocks noChangeAspect="1"/>
          </p:cNvPicPr>
          <p:nvPr/>
        </p:nvPicPr>
        <p:blipFill>
          <a:blip r:embed="rId3"/>
          <a:stretch>
            <a:fillRect/>
          </a:stretch>
        </p:blipFill>
        <p:spPr>
          <a:xfrm>
            <a:off x="699500" y="2918477"/>
            <a:ext cx="6167910" cy="349976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5386292" y="285750"/>
            <a:ext cx="3384742" cy="2227730"/>
          </a:xfrm>
        </p:spPr>
        <p:txBody>
          <a:bodyPr anchor="ctr">
            <a:normAutofit/>
          </a:bodyPr>
          <a:lstStyle/>
          <a:p>
            <a:r>
              <a:rPr lang="en-US" dirty="0">
                <a:solidFill>
                  <a:srgbClr val="FFFFFF"/>
                </a:solidFill>
              </a:rPr>
              <a:t>Project Goals</a:t>
            </a:r>
          </a:p>
        </p:txBody>
      </p:sp>
      <p:pic>
        <p:nvPicPr>
          <p:cNvPr id="7" name="Picture 6" descr="Graphical user interface&#10;&#10;AI-generated content may be incorrect.">
            <a:extLst>
              <a:ext uri="{FF2B5EF4-FFF2-40B4-BE49-F238E27FC236}">
                <a16:creationId xmlns:a16="http://schemas.microsoft.com/office/drawing/2014/main" id="{7D0EEB1B-4792-95CE-4ADE-04198D6E3990}"/>
              </a:ext>
            </a:extLst>
          </p:cNvPr>
          <p:cNvPicPr>
            <a:picLocks noChangeAspect="1"/>
          </p:cNvPicPr>
          <p:nvPr/>
        </p:nvPicPr>
        <p:blipFill>
          <a:blip r:embed="rId3"/>
          <a:stretch>
            <a:fillRect/>
          </a:stretch>
        </p:blipFill>
        <p:spPr>
          <a:xfrm>
            <a:off x="258828" y="1621681"/>
            <a:ext cx="4006857" cy="3766445"/>
          </a:xfrm>
          <a:prstGeom prst="rect">
            <a:avLst/>
          </a:prstGeom>
        </p:spPr>
      </p:pic>
      <p:sp>
        <p:nvSpPr>
          <p:cNvPr id="3" name="Content Placeholder 2"/>
          <p:cNvSpPr>
            <a:spLocks noGrp="1"/>
          </p:cNvSpPr>
          <p:nvPr>
            <p:ph idx="1"/>
          </p:nvPr>
        </p:nvSpPr>
        <p:spPr>
          <a:xfrm>
            <a:off x="5235508" y="1845935"/>
            <a:ext cx="3721633" cy="3317938"/>
          </a:xfrm>
        </p:spPr>
        <p:txBody>
          <a:bodyPr numCol="1" anchor="t">
            <a:normAutofit fontScale="92500"/>
          </a:bodyPr>
          <a:lstStyle/>
          <a:p>
            <a:pPr marL="0" indent="0">
              <a:buNone/>
            </a:pPr>
            <a:r>
              <a:rPr lang="en-US" sz="2400" i="1" dirty="0">
                <a:solidFill>
                  <a:srgbClr val="FFFFFF"/>
                </a:solidFill>
              </a:rPr>
              <a:t>Revitalize Business District</a:t>
            </a:r>
          </a:p>
          <a:p>
            <a:r>
              <a:rPr lang="en-US" sz="2400" dirty="0">
                <a:solidFill>
                  <a:srgbClr val="FFFFFF"/>
                </a:solidFill>
              </a:rPr>
              <a:t>Improve Safety for All Users</a:t>
            </a:r>
          </a:p>
          <a:p>
            <a:r>
              <a:rPr lang="en-US" sz="2400" dirty="0">
                <a:solidFill>
                  <a:srgbClr val="FFFFFF"/>
                </a:solidFill>
              </a:rPr>
              <a:t>Enhance Walkability</a:t>
            </a:r>
          </a:p>
          <a:p>
            <a:r>
              <a:rPr lang="en-US" sz="2400" dirty="0">
                <a:solidFill>
                  <a:srgbClr val="FFFFFF"/>
                </a:solidFill>
              </a:rPr>
              <a:t>Increase Parking</a:t>
            </a:r>
          </a:p>
          <a:p>
            <a:r>
              <a:rPr lang="en-US" sz="2400" dirty="0">
                <a:solidFill>
                  <a:srgbClr val="FFFFFF"/>
                </a:solidFill>
              </a:rPr>
              <a:t>Beautify corridor</a:t>
            </a:r>
          </a:p>
          <a:p>
            <a:r>
              <a:rPr lang="en-US" sz="2400" dirty="0">
                <a:solidFill>
                  <a:srgbClr val="FFFFFF"/>
                </a:solidFill>
              </a:rPr>
              <a:t>Create gathering spaces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107" y="352425"/>
            <a:ext cx="6347713" cy="1320800"/>
          </a:xfrm>
        </p:spPr>
        <p:txBody>
          <a:bodyPr/>
          <a:lstStyle/>
          <a:p>
            <a:r>
              <a:t>Enhancement Concepts</a:t>
            </a:r>
          </a:p>
        </p:txBody>
      </p:sp>
      <p:sp>
        <p:nvSpPr>
          <p:cNvPr id="3" name="Content Placeholder 2"/>
          <p:cNvSpPr>
            <a:spLocks noGrp="1"/>
          </p:cNvSpPr>
          <p:nvPr>
            <p:ph idx="1"/>
          </p:nvPr>
        </p:nvSpPr>
        <p:spPr>
          <a:xfrm>
            <a:off x="628648" y="1084264"/>
            <a:ext cx="6438901" cy="1887536"/>
          </a:xfrm>
        </p:spPr>
        <p:txBody>
          <a:bodyPr numCol="2">
            <a:normAutofit/>
          </a:bodyPr>
          <a:lstStyle/>
          <a:p>
            <a:r>
              <a:rPr dirty="0"/>
              <a:t>Lane reduction</a:t>
            </a:r>
          </a:p>
          <a:p>
            <a:r>
              <a:rPr lang="en-US" dirty="0"/>
              <a:t>Wider sidewalks</a:t>
            </a:r>
          </a:p>
          <a:p>
            <a:endParaRPr lang="en-US" sz="1600" dirty="0"/>
          </a:p>
          <a:p>
            <a:endParaRPr lang="en-US" sz="1600" dirty="0"/>
          </a:p>
          <a:p>
            <a:endParaRPr lang="en-US" sz="1600" dirty="0"/>
          </a:p>
          <a:p>
            <a:r>
              <a:rPr dirty="0"/>
              <a:t>Diagonal or parallel parking</a:t>
            </a:r>
          </a:p>
          <a:p>
            <a:r>
              <a:rPr dirty="0"/>
              <a:t>Streetscape </a:t>
            </a:r>
            <a:r>
              <a:rPr lang="en-US" dirty="0"/>
              <a:t>E</a:t>
            </a:r>
            <a:r>
              <a:rPr dirty="0"/>
              <a:t>nhancements</a:t>
            </a:r>
            <a:endParaRPr lang="en-US" dirty="0"/>
          </a:p>
          <a:p>
            <a:endParaRPr lang="en-US" sz="1200" dirty="0"/>
          </a:p>
          <a:p>
            <a:endParaRPr lang="en-US" sz="1200" dirty="0"/>
          </a:p>
        </p:txBody>
      </p:sp>
      <p:pic>
        <p:nvPicPr>
          <p:cNvPr id="9" name="Picture 8" descr="Timeline&#10;&#10;AI-generated content may be incorrect.">
            <a:extLst>
              <a:ext uri="{FF2B5EF4-FFF2-40B4-BE49-F238E27FC236}">
                <a16:creationId xmlns:a16="http://schemas.microsoft.com/office/drawing/2014/main" id="{BB8A50A6-5038-B730-F9E0-F5407CC80705}"/>
              </a:ext>
            </a:extLst>
          </p:cNvPr>
          <p:cNvPicPr>
            <a:picLocks noChangeAspect="1"/>
          </p:cNvPicPr>
          <p:nvPr/>
        </p:nvPicPr>
        <p:blipFill>
          <a:blip r:embed="rId3"/>
          <a:stretch>
            <a:fillRect/>
          </a:stretch>
        </p:blipFill>
        <p:spPr>
          <a:xfrm>
            <a:off x="840289" y="2140942"/>
            <a:ext cx="6015618" cy="2283645"/>
          </a:xfrm>
          <a:prstGeom prst="rect">
            <a:avLst/>
          </a:prstGeom>
        </p:spPr>
      </p:pic>
      <p:pic>
        <p:nvPicPr>
          <p:cNvPr id="7" name="Picture 6" descr="A bike lane painted on the road&#10;&#10;AI-generated content may be incorrect.">
            <a:extLst>
              <a:ext uri="{FF2B5EF4-FFF2-40B4-BE49-F238E27FC236}">
                <a16:creationId xmlns:a16="http://schemas.microsoft.com/office/drawing/2014/main" id="{4DAF5F6F-A559-C384-50EF-E3144D32FA2C}"/>
              </a:ext>
            </a:extLst>
          </p:cNvPr>
          <p:cNvPicPr>
            <a:picLocks noChangeAspect="1"/>
          </p:cNvPicPr>
          <p:nvPr/>
        </p:nvPicPr>
        <p:blipFill>
          <a:blip r:embed="rId4"/>
          <a:stretch>
            <a:fillRect/>
          </a:stretch>
        </p:blipFill>
        <p:spPr>
          <a:xfrm>
            <a:off x="1504580" y="4590484"/>
            <a:ext cx="2254474" cy="1915091"/>
          </a:xfrm>
          <a:prstGeom prst="rect">
            <a:avLst/>
          </a:prstGeom>
        </p:spPr>
      </p:pic>
      <p:pic>
        <p:nvPicPr>
          <p:cNvPr id="13" name="Picture 12">
            <a:extLst>
              <a:ext uri="{FF2B5EF4-FFF2-40B4-BE49-F238E27FC236}">
                <a16:creationId xmlns:a16="http://schemas.microsoft.com/office/drawing/2014/main" id="{90C1FF6B-6A1B-2C35-5692-DFC5F31E27D2}"/>
              </a:ext>
            </a:extLst>
          </p:cNvPr>
          <p:cNvPicPr>
            <a:picLocks noChangeAspect="1"/>
          </p:cNvPicPr>
          <p:nvPr/>
        </p:nvPicPr>
        <p:blipFill>
          <a:blip r:embed="rId5"/>
          <a:stretch>
            <a:fillRect/>
          </a:stretch>
        </p:blipFill>
        <p:spPr>
          <a:xfrm>
            <a:off x="4129203" y="4590484"/>
            <a:ext cx="2382982" cy="191509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ulti-colored paper-craft art">
            <a:extLst>
              <a:ext uri="{FF2B5EF4-FFF2-40B4-BE49-F238E27FC236}">
                <a16:creationId xmlns:a16="http://schemas.microsoft.com/office/drawing/2014/main" id="{EACC564E-8CA1-F679-25FB-F5253A757438}"/>
              </a:ext>
            </a:extLst>
          </p:cNvPr>
          <p:cNvPicPr>
            <a:picLocks noChangeAspect="1"/>
          </p:cNvPicPr>
          <p:nvPr/>
        </p:nvPicPr>
        <p:blipFill>
          <a:blip r:embed="rId3"/>
          <a:srcRect l="21121" r="21121"/>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507999" y="609600"/>
            <a:ext cx="2888343" cy="1320800"/>
          </a:xfrm>
        </p:spPr>
        <p:txBody>
          <a:bodyPr>
            <a:normAutofit/>
          </a:bodyPr>
          <a:lstStyle/>
          <a:p>
            <a:pPr>
              <a:lnSpc>
                <a:spcPct val="90000"/>
              </a:lnSpc>
            </a:pPr>
            <a:r>
              <a:rPr lang="en-US" sz="2800"/>
              <a:t>Phase I Engineering Study Overview</a:t>
            </a:r>
          </a:p>
        </p:txBody>
      </p:sp>
      <p:sp>
        <p:nvSpPr>
          <p:cNvPr id="3" name="Content Placeholder 2"/>
          <p:cNvSpPr>
            <a:spLocks noGrp="1"/>
          </p:cNvSpPr>
          <p:nvPr>
            <p:ph idx="1"/>
          </p:nvPr>
        </p:nvSpPr>
        <p:spPr>
          <a:xfrm>
            <a:off x="508000" y="2160589"/>
            <a:ext cx="2888342" cy="3880773"/>
          </a:xfrm>
        </p:spPr>
        <p:txBody>
          <a:bodyPr>
            <a:normAutofit/>
          </a:bodyPr>
          <a:lstStyle/>
          <a:p>
            <a:r>
              <a:rPr sz="2000" dirty="0"/>
              <a:t>Engineering analysis</a:t>
            </a:r>
          </a:p>
          <a:p>
            <a:r>
              <a:rPr sz="2000" dirty="0"/>
              <a:t>Concept alternatives</a:t>
            </a:r>
          </a:p>
          <a:p>
            <a:r>
              <a:rPr sz="2000" dirty="0"/>
              <a:t>Traffic &amp; safety review</a:t>
            </a:r>
          </a:p>
          <a:p>
            <a:r>
              <a:rPr sz="2000" dirty="0"/>
              <a:t>Public </a:t>
            </a:r>
            <a:r>
              <a:rPr lang="en-US" sz="2000" dirty="0"/>
              <a:t>E</a:t>
            </a:r>
            <a:r>
              <a:rPr sz="2000" dirty="0"/>
              <a:t>ngagement</a:t>
            </a: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49509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95095" y="-3"/>
            <a:ext cx="792559"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505315" y="643467"/>
            <a:ext cx="3152284" cy="1375608"/>
          </a:xfrm>
        </p:spPr>
        <p:txBody>
          <a:bodyPr anchor="ctr">
            <a:normAutofit/>
          </a:bodyPr>
          <a:lstStyle/>
          <a:p>
            <a:r>
              <a:rPr lang="en-US">
                <a:solidFill>
                  <a:schemeClr val="bg1"/>
                </a:solidFill>
              </a:rPr>
              <a:t>Schedule &amp; Costs – Phase I</a:t>
            </a:r>
          </a:p>
        </p:txBody>
      </p:sp>
      <p:sp>
        <p:nvSpPr>
          <p:cNvPr id="3" name="Content Placeholder 2"/>
          <p:cNvSpPr>
            <a:spLocks noGrp="1"/>
          </p:cNvSpPr>
          <p:nvPr>
            <p:ph idx="1"/>
          </p:nvPr>
        </p:nvSpPr>
        <p:spPr>
          <a:xfrm>
            <a:off x="505315" y="2160590"/>
            <a:ext cx="2980457" cy="3440110"/>
          </a:xfrm>
        </p:spPr>
        <p:txBody>
          <a:bodyPr>
            <a:normAutofit/>
          </a:bodyPr>
          <a:lstStyle/>
          <a:p>
            <a:r>
              <a:rPr lang="en-US">
                <a:solidFill>
                  <a:schemeClr val="bg1"/>
                </a:solidFill>
              </a:rPr>
              <a:t>18–24 months</a:t>
            </a:r>
          </a:p>
          <a:p>
            <a:r>
              <a:rPr lang="en-US">
                <a:solidFill>
                  <a:schemeClr val="bg1"/>
                </a:solidFill>
              </a:rPr>
              <a:t>Estimated cost: $375k–$400k</a:t>
            </a:r>
          </a:p>
          <a:p>
            <a:r>
              <a:rPr lang="en-US">
                <a:solidFill>
                  <a:schemeClr val="bg1"/>
                </a:solidFill>
              </a:rPr>
              <a:t>Split across FY26–FY27</a:t>
            </a:r>
          </a:p>
        </p:txBody>
      </p:sp>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16772" y="4013200"/>
            <a:ext cx="3365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aphicFrame>
        <p:nvGraphicFramePr>
          <p:cNvPr id="4" name="Table 3">
            <a:extLst>
              <a:ext uri="{FF2B5EF4-FFF2-40B4-BE49-F238E27FC236}">
                <a16:creationId xmlns:a16="http://schemas.microsoft.com/office/drawing/2014/main" id="{3EC84AD8-071D-C908-B137-74F88CD289FE}"/>
              </a:ext>
            </a:extLst>
          </p:cNvPr>
          <p:cNvGraphicFramePr>
            <a:graphicFrameLocks noGrp="1"/>
          </p:cNvGraphicFramePr>
          <p:nvPr>
            <p:extLst>
              <p:ext uri="{D42A27DB-BD31-4B8C-83A1-F6EECF244321}">
                <p14:modId xmlns:p14="http://schemas.microsoft.com/office/powerpoint/2010/main" val="2140864323"/>
              </p:ext>
            </p:extLst>
          </p:nvPr>
        </p:nvGraphicFramePr>
        <p:xfrm>
          <a:off x="4486275" y="939801"/>
          <a:ext cx="4152410" cy="4232274"/>
        </p:xfrm>
        <a:graphic>
          <a:graphicData uri="http://schemas.openxmlformats.org/drawingml/2006/table">
            <a:tbl>
              <a:tblPr firstRow="1" bandRow="1">
                <a:tableStyleId>{5C22544A-7EE6-4342-B048-85BDC9FD1C3A}</a:tableStyleId>
              </a:tblPr>
              <a:tblGrid>
                <a:gridCol w="1356660">
                  <a:extLst>
                    <a:ext uri="{9D8B030D-6E8A-4147-A177-3AD203B41FA5}">
                      <a16:colId xmlns:a16="http://schemas.microsoft.com/office/drawing/2014/main" val="2326708597"/>
                    </a:ext>
                  </a:extLst>
                </a:gridCol>
                <a:gridCol w="2795750">
                  <a:extLst>
                    <a:ext uri="{9D8B030D-6E8A-4147-A177-3AD203B41FA5}">
                      <a16:colId xmlns:a16="http://schemas.microsoft.com/office/drawing/2014/main" val="2159935525"/>
                    </a:ext>
                  </a:extLst>
                </a:gridCol>
              </a:tblGrid>
              <a:tr h="724410">
                <a:tc gridSpan="2">
                  <a:txBody>
                    <a:bodyPr/>
                    <a:lstStyle/>
                    <a:p>
                      <a:pPr algn="ctr"/>
                      <a:r>
                        <a:rPr lang="en-US" dirty="0"/>
                        <a:t>IDOT PROJECT PHASES</a:t>
                      </a:r>
                    </a:p>
                  </a:txBody>
                  <a:tcPr anchor="ctr"/>
                </a:tc>
                <a:tc hMerge="1">
                  <a:txBody>
                    <a:bodyPr/>
                    <a:lstStyle/>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3307043149"/>
                  </a:ext>
                </a:extLst>
              </a:tr>
              <a:tr h="1479039">
                <a:tc>
                  <a:txBody>
                    <a:bodyPr/>
                    <a:lstStyle/>
                    <a:p>
                      <a:r>
                        <a:rPr lang="en-US" dirty="0"/>
                        <a:t>PHASE 1</a:t>
                      </a:r>
                    </a:p>
                  </a:txBody>
                  <a:tcPr/>
                </a:tc>
                <a:tc>
                  <a:txBody>
                    <a:bodyPr/>
                    <a:lstStyle/>
                    <a:p>
                      <a:pPr marL="285750" indent="-285750">
                        <a:buFont typeface="Arial" panose="020B0604020202020204" pitchFamily="34" charset="0"/>
                        <a:buChar char="•"/>
                      </a:pPr>
                      <a:r>
                        <a:rPr lang="en-US" dirty="0"/>
                        <a:t>Preliminary engineering + environmental studies</a:t>
                      </a:r>
                    </a:p>
                    <a:p>
                      <a:pPr marL="285750" indent="-285750">
                        <a:buFont typeface="Arial" panose="020B0604020202020204" pitchFamily="34" charset="0"/>
                        <a:buChar char="•"/>
                      </a:pPr>
                      <a:r>
                        <a:rPr lang="en-US" dirty="0"/>
                        <a:t>Project scope</a:t>
                      </a:r>
                    </a:p>
                  </a:txBody>
                  <a:tcPr/>
                </a:tc>
                <a:extLst>
                  <a:ext uri="{0D108BD9-81ED-4DB2-BD59-A6C34878D82A}">
                    <a16:rowId xmlns:a16="http://schemas.microsoft.com/office/drawing/2014/main" val="1686235095"/>
                  </a:ext>
                </a:extLst>
              </a:tr>
              <a:tr h="1400175">
                <a:tc>
                  <a:txBody>
                    <a:bodyPr/>
                    <a:lstStyle/>
                    <a:p>
                      <a:r>
                        <a:rPr lang="en-US" dirty="0"/>
                        <a:t>PHASE 2</a:t>
                      </a:r>
                    </a:p>
                  </a:txBody>
                  <a:tcPr/>
                </a:tc>
                <a:tc>
                  <a:txBody>
                    <a:bodyPr/>
                    <a:lstStyle/>
                    <a:p>
                      <a:pPr marL="285750" indent="-285750">
                        <a:buFont typeface="Arial" panose="020B0604020202020204" pitchFamily="34" charset="0"/>
                        <a:buChar char="•"/>
                      </a:pPr>
                      <a:r>
                        <a:rPr lang="en-US" dirty="0"/>
                        <a:t>Contract plan prep</a:t>
                      </a:r>
                    </a:p>
                    <a:p>
                      <a:pPr marL="285750" indent="-285750">
                        <a:buFont typeface="Arial" panose="020B0604020202020204" pitchFamily="34" charset="0"/>
                        <a:buChar char="•"/>
                      </a:pPr>
                      <a:r>
                        <a:rPr lang="en-US" dirty="0"/>
                        <a:t>Local agency agreements</a:t>
                      </a:r>
                    </a:p>
                    <a:p>
                      <a:pPr marL="285750" indent="-285750">
                        <a:buFont typeface="Arial" panose="020B0604020202020204" pitchFamily="34" charset="0"/>
                        <a:buChar char="•"/>
                      </a:pPr>
                      <a:r>
                        <a:rPr lang="en-US" dirty="0"/>
                        <a:t>Land acquisition</a:t>
                      </a:r>
                    </a:p>
                  </a:txBody>
                  <a:tcPr/>
                </a:tc>
                <a:extLst>
                  <a:ext uri="{0D108BD9-81ED-4DB2-BD59-A6C34878D82A}">
                    <a16:rowId xmlns:a16="http://schemas.microsoft.com/office/drawing/2014/main" val="1102420811"/>
                  </a:ext>
                </a:extLst>
              </a:tr>
              <a:tr h="628650">
                <a:tc>
                  <a:txBody>
                    <a:bodyPr/>
                    <a:lstStyle/>
                    <a:p>
                      <a:r>
                        <a:rPr lang="en-US" dirty="0"/>
                        <a:t>PHASE 3</a:t>
                      </a:r>
                    </a:p>
                  </a:txBody>
                  <a:tcPr/>
                </a:tc>
                <a:tc>
                  <a:txBody>
                    <a:bodyPr/>
                    <a:lstStyle/>
                    <a:p>
                      <a:pPr marL="285750" indent="-285750">
                        <a:buFont typeface="Arial" panose="020B0604020202020204" pitchFamily="34" charset="0"/>
                        <a:buChar char="•"/>
                      </a:pPr>
                      <a:r>
                        <a:rPr lang="en-US" dirty="0"/>
                        <a:t>Construction</a:t>
                      </a:r>
                    </a:p>
                  </a:txBody>
                  <a:tcPr/>
                </a:tc>
                <a:extLst>
                  <a:ext uri="{0D108BD9-81ED-4DB2-BD59-A6C34878D82A}">
                    <a16:rowId xmlns:a16="http://schemas.microsoft.com/office/drawing/2014/main" val="2492310727"/>
                  </a:ext>
                </a:extLst>
              </a:tr>
            </a:tbl>
          </a:graphicData>
        </a:graphic>
      </p:graphicFrame>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363</TotalTime>
  <Words>981</Words>
  <Application>Microsoft Office PowerPoint</Application>
  <PresentationFormat>On-screen Show (4:3)</PresentationFormat>
  <Paragraphs>111</Paragraphs>
  <Slides>10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Arial</vt:lpstr>
      <vt:lpstr>Trebuchet MS</vt:lpstr>
      <vt:lpstr>Wingdings 3</vt:lpstr>
      <vt:lpstr>Facet</vt:lpstr>
      <vt:lpstr>Green Bay Road Corridor and Streetscape Improvements</vt:lpstr>
      <vt:lpstr>Agenda </vt:lpstr>
      <vt:lpstr>Project Background</vt:lpstr>
      <vt:lpstr>Planning Efforts</vt:lpstr>
      <vt:lpstr>Implemented Improvements</vt:lpstr>
      <vt:lpstr>Project Goals</vt:lpstr>
      <vt:lpstr>Enhancement Concepts</vt:lpstr>
      <vt:lpstr>Phase I Engineering Study Overview</vt:lpstr>
      <vt:lpstr>Schedule &amp; Costs – Phase I</vt:lpstr>
      <vt:lpstr>Next Steps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Thake, Katarzyna</dc:creator>
  <cp:keywords/>
  <dc:description>generated using python-pptx</dc:description>
  <cp:lastModifiedBy>McFarland, Heather</cp:lastModifiedBy>
  <cp:revision>13</cp:revision>
  <dcterms:created xsi:type="dcterms:W3CDTF">2013-01-27T09:14:16Z</dcterms:created>
  <dcterms:modified xsi:type="dcterms:W3CDTF">2026-01-26T20:58:08Z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2026-01-25T22:34:38Z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bfff1af4-c856-4d5d-98a6-00702918ee8c</vt:lpwstr>
  </property>
  <property fmtid="{D5CDD505-2E9C-101B-9397-08002B2CF9AE}" pid="7" name="MSIP_Label_defa4170-0d19-0005-0004-bc88714345d2_ActionId">
    <vt:lpwstr>02af588a-f55d-4953-bd21-a6e3ec0eb5d2</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ies>
</file>